
<file path=[Content_Types].xml><?xml version="1.0" encoding="utf-8"?>
<Types xmlns="http://schemas.openxmlformats.org/package/2006/content-types">
  <Default Extension="xml" ContentType="application/xml"/>
  <Default Extension="wav" ContentType="audio/wav"/>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56" r:id="rId2"/>
    <p:sldId id="290" r:id="rId3"/>
    <p:sldId id="287" r:id="rId4"/>
    <p:sldId id="291" r:id="rId5"/>
    <p:sldId id="289" r:id="rId6"/>
    <p:sldId id="258" r:id="rId7"/>
    <p:sldId id="267" r:id="rId8"/>
    <p:sldId id="259" r:id="rId9"/>
    <p:sldId id="257" r:id="rId10"/>
    <p:sldId id="260" r:id="rId11"/>
    <p:sldId id="262" r:id="rId12"/>
    <p:sldId id="261" r:id="rId13"/>
    <p:sldId id="288" r:id="rId14"/>
    <p:sldId id="263" r:id="rId15"/>
    <p:sldId id="264" r:id="rId16"/>
    <p:sldId id="266" r:id="rId17"/>
    <p:sldId id="268" r:id="rId18"/>
    <p:sldId id="271" r:id="rId19"/>
    <p:sldId id="272" r:id="rId20"/>
    <p:sldId id="273" r:id="rId21"/>
    <p:sldId id="274" r:id="rId22"/>
    <p:sldId id="276" r:id="rId23"/>
    <p:sldId id="277" r:id="rId24"/>
    <p:sldId id="275" r:id="rId25"/>
    <p:sldId id="279" r:id="rId26"/>
    <p:sldId id="281" r:id="rId27"/>
    <p:sldId id="283" r:id="rId28"/>
    <p:sldId id="282" r:id="rId29"/>
    <p:sldId id="286"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6" d="100"/>
          <a:sy n="76" d="100"/>
        </p:scale>
        <p:origin x="-976"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A22107-8DBC-0242-9E24-58DCF2874F54}" type="datetimeFigureOut">
              <a:rPr lang="en-US" smtClean="0"/>
              <a:t>21/06/22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FD4541-3096-6040-AA4B-7ED4F77D9A79}" type="slidenum">
              <a:rPr lang="en-US" smtClean="0"/>
              <a:t>‹#›</a:t>
            </a:fld>
            <a:endParaRPr lang="en-US"/>
          </a:p>
        </p:txBody>
      </p:sp>
    </p:spTree>
    <p:extLst>
      <p:ext uri="{BB962C8B-B14F-4D97-AF65-F5344CB8AC3E}">
        <p14:creationId xmlns:p14="http://schemas.microsoft.com/office/powerpoint/2010/main" val="22719355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D4541-3096-6040-AA4B-7ED4F77D9A79}" type="slidenum">
              <a:rPr lang="en-US" smtClean="0"/>
              <a:t>2</a:t>
            </a:fld>
            <a:endParaRPr lang="en-US"/>
          </a:p>
        </p:txBody>
      </p:sp>
    </p:spTree>
    <p:extLst>
      <p:ext uri="{BB962C8B-B14F-4D97-AF65-F5344CB8AC3E}">
        <p14:creationId xmlns:p14="http://schemas.microsoft.com/office/powerpoint/2010/main" val="3397018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A507B5-04CA-AE4D-B4D3-A96953C74C64}" type="slidenum">
              <a:rPr lang="en-US" smtClean="0"/>
              <a:t>6</a:t>
            </a:fld>
            <a:endParaRPr lang="en-US"/>
          </a:p>
        </p:txBody>
      </p:sp>
    </p:spTree>
    <p:extLst>
      <p:ext uri="{BB962C8B-B14F-4D97-AF65-F5344CB8AC3E}">
        <p14:creationId xmlns:p14="http://schemas.microsoft.com/office/powerpoint/2010/main" val="730706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x-none" smtClean="0"/>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dirty="0"/>
          </a:p>
        </p:txBody>
      </p:sp>
      <p:sp>
        <p:nvSpPr>
          <p:cNvPr id="4" name="Date Placeholder 3"/>
          <p:cNvSpPr>
            <a:spLocks noGrp="1"/>
          </p:cNvSpPr>
          <p:nvPr>
            <p:ph type="dt" sz="half" idx="10"/>
          </p:nvPr>
        </p:nvSpPr>
        <p:spPr/>
        <p:txBody>
          <a:bodyPr/>
          <a:lstStyle/>
          <a:p>
            <a:fld id="{5B076F44-3949-0843-8D14-EACE93EE52FD}" type="datetimeFigureOut">
              <a:rPr lang="en-US" smtClean="0"/>
              <a:t>21/06/22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9FB0C-ED35-844B-B378-6EDA05A67EA8}" type="slidenum">
              <a:rPr lang="en-US" smtClean="0"/>
              <a:t>‹#›</a:t>
            </a:fld>
            <a:endParaRPr lang="en-US"/>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x-none" smtClean="0"/>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spcBef>
                <a:spcPts val="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x-none" smtClean="0"/>
              <a:t>Click to edit Master text styles</a:t>
            </a:r>
          </a:p>
        </p:txBody>
      </p:sp>
      <p:sp>
        <p:nvSpPr>
          <p:cNvPr id="5" name="Date Placeholder 4"/>
          <p:cNvSpPr>
            <a:spLocks noGrp="1"/>
          </p:cNvSpPr>
          <p:nvPr>
            <p:ph type="dt" sz="half" idx="10"/>
          </p:nvPr>
        </p:nvSpPr>
        <p:spPr/>
        <p:txBody>
          <a:bodyPr/>
          <a:lstStyle/>
          <a:p>
            <a:fld id="{5B076F44-3949-0843-8D14-EACE93EE52FD}" type="datetimeFigureOut">
              <a:rPr lang="en-US" smtClean="0"/>
              <a:t>21/06/22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89FB0C-ED35-844B-B378-6EDA05A67EA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5B076F44-3949-0843-8D14-EACE93EE52FD}" type="datetimeFigureOut">
              <a:rPr lang="en-US" smtClean="0"/>
              <a:t>21/06/22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9FB0C-ED35-844B-B378-6EDA05A67EA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x-none" smtClean="0"/>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5B076F44-3949-0843-8D14-EACE93EE52FD}" type="datetimeFigureOut">
              <a:rPr lang="en-US" smtClean="0"/>
              <a:t>21/06/22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9FB0C-ED35-844B-B378-6EDA05A67EA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4348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5B076F44-3949-0843-8D14-EACE93EE52FD}" type="datetimeFigureOut">
              <a:rPr lang="en-US" smtClean="0"/>
              <a:t>21/06/22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9FB0C-ED35-844B-B378-6EDA05A67EA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x-none" smtClean="0"/>
              <a:t>Click to edit Master title style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5B076F44-3949-0843-8D14-EACE93EE52FD}" type="datetimeFigureOut">
              <a:rPr lang="en-US" smtClean="0"/>
              <a:t>21/06/22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9FB0C-ED35-844B-B378-6EDA05A67EA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x-none" smtClean="0"/>
              <a:t>Click to edit Master title style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Date Placeholder 4"/>
          <p:cNvSpPr>
            <a:spLocks noGrp="1"/>
          </p:cNvSpPr>
          <p:nvPr>
            <p:ph type="dt" sz="half" idx="10"/>
          </p:nvPr>
        </p:nvSpPr>
        <p:spPr/>
        <p:txBody>
          <a:bodyPr/>
          <a:lstStyle/>
          <a:p>
            <a:fld id="{5B076F44-3949-0843-8D14-EACE93EE52FD}" type="datetimeFigureOut">
              <a:rPr lang="en-US" smtClean="0"/>
              <a:t>21/06/22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89FB0C-ED35-844B-B378-6EDA05A67EA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x-none" smtClean="0"/>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7" name="Date Placeholder 6"/>
          <p:cNvSpPr>
            <a:spLocks noGrp="1"/>
          </p:cNvSpPr>
          <p:nvPr>
            <p:ph type="dt" sz="half" idx="10"/>
          </p:nvPr>
        </p:nvSpPr>
        <p:spPr/>
        <p:txBody>
          <a:bodyPr/>
          <a:lstStyle/>
          <a:p>
            <a:fld id="{5B076F44-3949-0843-8D14-EACE93EE52FD}" type="datetimeFigureOut">
              <a:rPr lang="en-US" smtClean="0"/>
              <a:t>21/06/22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89FB0C-ED35-844B-B378-6EDA05A67EA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Date Placeholder 2"/>
          <p:cNvSpPr>
            <a:spLocks noGrp="1"/>
          </p:cNvSpPr>
          <p:nvPr>
            <p:ph type="dt" sz="half" idx="10"/>
          </p:nvPr>
        </p:nvSpPr>
        <p:spPr/>
        <p:txBody>
          <a:bodyPr/>
          <a:lstStyle/>
          <a:p>
            <a:fld id="{5B076F44-3949-0843-8D14-EACE93EE52FD}" type="datetimeFigureOut">
              <a:rPr lang="en-US" smtClean="0"/>
              <a:t>21/06/22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89FB0C-ED35-844B-B378-6EDA05A67EA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076F44-3949-0843-8D14-EACE93EE52FD}" type="datetimeFigureOut">
              <a:rPr lang="en-US" smtClean="0"/>
              <a:t>21/06/22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89FB0C-ED35-844B-B378-6EDA05A67EA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x-none" smtClean="0"/>
              <a:t>Click to edit Master title style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defRPr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5B076F44-3949-0843-8D14-EACE93EE52FD}" type="datetimeFigureOut">
              <a:rPr lang="en-US" smtClean="0"/>
              <a:t>21/06/22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89FB0C-ED35-844B-B378-6EDA05A67EA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x-none" smtClean="0"/>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spcBef>
                <a:spcPts val="60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x-none" smtClean="0"/>
              <a:t>Click to edit Master text styles</a:t>
            </a:r>
          </a:p>
        </p:txBody>
      </p:sp>
      <p:sp>
        <p:nvSpPr>
          <p:cNvPr id="5" name="Date Placeholder 4"/>
          <p:cNvSpPr>
            <a:spLocks noGrp="1"/>
          </p:cNvSpPr>
          <p:nvPr>
            <p:ph type="dt" sz="half" idx="10"/>
          </p:nvPr>
        </p:nvSpPr>
        <p:spPr/>
        <p:txBody>
          <a:bodyPr/>
          <a:lstStyle/>
          <a:p>
            <a:fld id="{5B076F44-3949-0843-8D14-EACE93EE52FD}" type="datetimeFigureOut">
              <a:rPr lang="en-US" smtClean="0"/>
              <a:t>21/06/22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89FB0C-ED35-844B-B378-6EDA05A67EA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5"/>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x-none" smtClean="0"/>
              <a:t>Click to edit Master title style</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5B076F44-3949-0843-8D14-EACE93EE52FD}" type="datetimeFigureOut">
              <a:rPr lang="en-US" smtClean="0"/>
              <a:t>21/06/22</a:t>
            </a:fld>
            <a:endParaRPr lang="en-US"/>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US"/>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2B89FB0C-ED35-844B-B378-6EDA05A67EA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6"/>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6"/>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6"/>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6"/>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6"/>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16"/>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16"/>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16"/>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16"/>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 Id="rId3"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g"/><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6.jpg"/><Relationship Id="rId5" Type="http://schemas.openxmlformats.org/officeDocument/2006/relationships/image" Target="../media/image27.jpg"/><Relationship Id="rId6" Type="http://schemas.openxmlformats.org/officeDocument/2006/relationships/image" Target="../media/image28.jpg"/><Relationship Id="rId7" Type="http://schemas.openxmlformats.org/officeDocument/2006/relationships/image" Target="../media/image29.jpg"/><Relationship Id="rId8" Type="http://schemas.openxmlformats.org/officeDocument/2006/relationships/image" Target="../media/image30.jpg"/><Relationship Id="rId9" Type="http://schemas.openxmlformats.org/officeDocument/2006/relationships/image" Target="../media/image31.jpg"/><Relationship Id="rId10" Type="http://schemas.openxmlformats.org/officeDocument/2006/relationships/image" Target="../media/image32.jpg"/><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35.jpg"/><Relationship Id="rId5" Type="http://schemas.openxmlformats.org/officeDocument/2006/relationships/image" Target="../media/image36.jpg"/><Relationship Id="rId1" Type="http://schemas.openxmlformats.org/officeDocument/2006/relationships/slideLayout" Target="../slideLayouts/slideLayout2.xml"/><Relationship Id="rId2" Type="http://schemas.openxmlformats.org/officeDocument/2006/relationships/image" Target="../media/image34.jp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7.jpg"/><Relationship Id="rId5" Type="http://schemas.openxmlformats.org/officeDocument/2006/relationships/image" Target="../media/image12.png"/><Relationship Id="rId1" Type="http://schemas.microsoft.com/office/2007/relationships/media" Target="../media/media2.wav"/><Relationship Id="rId2" Type="http://schemas.openxmlformats.org/officeDocument/2006/relationships/audio" Target="../media/media2.wav"/></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g"/><Relationship Id="rId3" Type="http://schemas.openxmlformats.org/officeDocument/2006/relationships/image" Target="../media/image4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1.jpg"/><Relationship Id="rId5" Type="http://schemas.openxmlformats.org/officeDocument/2006/relationships/image" Target="../media/image12.png"/><Relationship Id="rId1" Type="http://schemas.microsoft.com/office/2007/relationships/media" Target="../media/media1.wav"/><Relationship Id="rId2" Type="http://schemas.openxmlformats.org/officeDocument/2006/relationships/audio" Target="../media/media1.wav"/></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g"/><Relationship Id="rId5"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5736"/>
            <a:ext cx="9144001" cy="6934232"/>
          </a:xfrm>
          <a:prstGeom prst="rect">
            <a:avLst/>
          </a:prstGeom>
        </p:spPr>
      </p:pic>
      <p:sp>
        <p:nvSpPr>
          <p:cNvPr id="3" name="Subtitle 2"/>
          <p:cNvSpPr>
            <a:spLocks noGrp="1"/>
          </p:cNvSpPr>
          <p:nvPr>
            <p:ph type="subTitle" idx="1"/>
          </p:nvPr>
        </p:nvSpPr>
        <p:spPr>
          <a:xfrm>
            <a:off x="1" y="2844800"/>
            <a:ext cx="9010980" cy="4013200"/>
          </a:xfrm>
        </p:spPr>
        <p:txBody>
          <a:bodyPr>
            <a:normAutofit fontScale="85000" lnSpcReduction="20000"/>
          </a:bodyPr>
          <a:lstStyle/>
          <a:p>
            <a:pPr algn="l"/>
            <a:r>
              <a:rPr lang="en-US" sz="4300" dirty="0" smtClean="0">
                <a:latin typeface="Superclarendon Regular"/>
                <a:cs typeface="Superclarendon Regular"/>
              </a:rPr>
              <a:t>Sergio </a:t>
            </a:r>
            <a:r>
              <a:rPr lang="en-US" sz="4300" dirty="0" err="1" smtClean="0">
                <a:latin typeface="Superclarendon Regular"/>
                <a:cs typeface="Superclarendon Regular"/>
              </a:rPr>
              <a:t>Alexandre</a:t>
            </a:r>
            <a:r>
              <a:rPr lang="en-US" sz="4300" dirty="0" smtClean="0">
                <a:latin typeface="Superclarendon Regular"/>
                <a:cs typeface="Superclarendon Regular"/>
              </a:rPr>
              <a:t> Liblik</a:t>
            </a:r>
          </a:p>
          <a:p>
            <a:pPr algn="l"/>
            <a:endParaRPr lang="en-US" sz="2900" dirty="0" smtClean="0">
              <a:latin typeface="Superclarendon Regular"/>
              <a:cs typeface="Superclarendon Regular"/>
            </a:endParaRPr>
          </a:p>
          <a:p>
            <a:pPr algn="l"/>
            <a:endParaRPr lang="en-US" sz="2900" dirty="0">
              <a:latin typeface="Superclarendon Regular"/>
              <a:cs typeface="Superclarendon Regular"/>
            </a:endParaRPr>
          </a:p>
          <a:p>
            <a:pPr algn="r"/>
            <a:endParaRPr lang="en-US" sz="2900" b="0" dirty="0" smtClean="0">
              <a:latin typeface="Superclarendon Regular"/>
              <a:cs typeface="Superclarendon Regular"/>
            </a:endParaRPr>
          </a:p>
          <a:p>
            <a:pPr algn="r"/>
            <a:r>
              <a:rPr lang="en-US" sz="2600" b="0" dirty="0" err="1" smtClean="0">
                <a:solidFill>
                  <a:srgbClr val="FAEA68"/>
                </a:solidFill>
                <a:latin typeface="Superclarendon Regular"/>
                <a:cs typeface="Superclarendon Regular"/>
              </a:rPr>
              <a:t>Médico</a:t>
            </a:r>
            <a:r>
              <a:rPr lang="en-US" sz="2600" b="0" dirty="0" smtClean="0">
                <a:latin typeface="Superclarendon Regular"/>
                <a:cs typeface="Superclarendon Regular"/>
              </a:rPr>
              <a:t> </a:t>
            </a:r>
            <a:r>
              <a:rPr lang="en-US" sz="2600" b="0" dirty="0" err="1">
                <a:latin typeface="Superclarendon Regular"/>
                <a:cs typeface="Superclarendon Regular"/>
              </a:rPr>
              <a:t>formado</a:t>
            </a:r>
            <a:r>
              <a:rPr lang="en-US" sz="2600" b="0" dirty="0">
                <a:latin typeface="Superclarendon Regular"/>
                <a:cs typeface="Superclarendon Regular"/>
              </a:rPr>
              <a:t> </a:t>
            </a:r>
            <a:r>
              <a:rPr lang="en-US" sz="2600" b="0" dirty="0" err="1">
                <a:latin typeface="Superclarendon Regular"/>
                <a:cs typeface="Superclarendon Regular"/>
              </a:rPr>
              <a:t>pela</a:t>
            </a:r>
            <a:r>
              <a:rPr lang="en-US" sz="2600" b="0" dirty="0">
                <a:latin typeface="Superclarendon Regular"/>
                <a:cs typeface="Superclarendon Regular"/>
              </a:rPr>
              <a:t> </a:t>
            </a:r>
            <a:r>
              <a:rPr lang="en-US" sz="2600" b="0" dirty="0" smtClean="0">
                <a:latin typeface="Superclarendon Regular"/>
                <a:cs typeface="Superclarendon Regular"/>
              </a:rPr>
              <a:t>UFPR</a:t>
            </a:r>
          </a:p>
          <a:p>
            <a:pPr algn="r"/>
            <a:r>
              <a:rPr lang="en-US" sz="2600" b="0" dirty="0" err="1">
                <a:latin typeface="Superclarendon Regular"/>
                <a:cs typeface="Superclarendon Regular"/>
              </a:rPr>
              <a:t>Mestrado</a:t>
            </a:r>
            <a:r>
              <a:rPr lang="en-US" sz="2600" b="0" dirty="0">
                <a:latin typeface="Superclarendon Regular"/>
                <a:cs typeface="Superclarendon Regular"/>
              </a:rPr>
              <a:t> </a:t>
            </a:r>
            <a:r>
              <a:rPr lang="en-US" sz="2600" b="0" dirty="0" err="1">
                <a:latin typeface="Superclarendon Regular"/>
                <a:cs typeface="Superclarendon Regular"/>
              </a:rPr>
              <a:t>em</a:t>
            </a:r>
            <a:r>
              <a:rPr lang="en-US" sz="2600" b="0" dirty="0">
                <a:latin typeface="Superclarendon Regular"/>
                <a:cs typeface="Superclarendon Regular"/>
              </a:rPr>
              <a:t> </a:t>
            </a:r>
            <a:r>
              <a:rPr lang="en-US" sz="2600" b="0" dirty="0" err="1">
                <a:solidFill>
                  <a:srgbClr val="FAEA68"/>
                </a:solidFill>
                <a:latin typeface="Superclarendon Regular"/>
                <a:cs typeface="Superclarendon Regular"/>
              </a:rPr>
              <a:t>Bioética</a:t>
            </a:r>
            <a:r>
              <a:rPr lang="en-US" sz="2600" b="0" dirty="0">
                <a:latin typeface="Superclarendon Regular"/>
                <a:cs typeface="Superclarendon Regular"/>
              </a:rPr>
              <a:t> </a:t>
            </a:r>
            <a:r>
              <a:rPr lang="en-US" sz="2600" b="0" dirty="0" err="1">
                <a:latin typeface="Superclarendon Regular"/>
                <a:cs typeface="Superclarendon Regular"/>
              </a:rPr>
              <a:t>pela</a:t>
            </a:r>
            <a:r>
              <a:rPr lang="en-US" sz="2600" b="0" dirty="0">
                <a:latin typeface="Superclarendon Regular"/>
                <a:cs typeface="Superclarendon Regular"/>
              </a:rPr>
              <a:t> PUC-PR </a:t>
            </a:r>
          </a:p>
          <a:p>
            <a:pPr algn="r"/>
            <a:r>
              <a:rPr lang="en-US" sz="2600" b="0" dirty="0" smtClean="0">
                <a:solidFill>
                  <a:srgbClr val="FAEA68"/>
                </a:solidFill>
                <a:latin typeface="Superclarendon Regular"/>
                <a:cs typeface="Superclarendon Regular"/>
              </a:rPr>
              <a:t>Professor</a:t>
            </a:r>
            <a:r>
              <a:rPr lang="en-US" sz="2600" b="0" dirty="0" smtClean="0">
                <a:solidFill>
                  <a:srgbClr val="FFFFFF"/>
                </a:solidFill>
                <a:latin typeface="Superclarendon Regular"/>
                <a:cs typeface="Superclarendon Regular"/>
              </a:rPr>
              <a:t>-</a:t>
            </a:r>
            <a:r>
              <a:rPr lang="en-US" sz="2600" b="0" dirty="0" err="1" smtClean="0">
                <a:solidFill>
                  <a:srgbClr val="FFFFFF"/>
                </a:solidFill>
                <a:latin typeface="Superclarendon Regular"/>
                <a:cs typeface="Superclarendon Regular"/>
              </a:rPr>
              <a:t>auxiliar</a:t>
            </a:r>
            <a:r>
              <a:rPr lang="en-US" sz="2600" b="0" dirty="0" smtClean="0">
                <a:solidFill>
                  <a:srgbClr val="FFFFFF"/>
                </a:solidFill>
                <a:latin typeface="Superclarendon Regular"/>
                <a:cs typeface="Superclarendon Regular"/>
              </a:rPr>
              <a:t> </a:t>
            </a:r>
            <a:r>
              <a:rPr lang="en-US" sz="2600" b="0" dirty="0" smtClean="0">
                <a:latin typeface="Superclarendon Regular"/>
                <a:cs typeface="Superclarendon Regular"/>
              </a:rPr>
              <a:t>do </a:t>
            </a:r>
            <a:r>
              <a:rPr lang="en-US" sz="2600" b="0" dirty="0" err="1" smtClean="0">
                <a:latin typeface="Superclarendon Regular"/>
                <a:cs typeface="Superclarendon Regular"/>
              </a:rPr>
              <a:t>curso</a:t>
            </a:r>
            <a:r>
              <a:rPr lang="en-US" sz="2600" b="0" dirty="0" smtClean="0">
                <a:latin typeface="Superclarendon Regular"/>
                <a:cs typeface="Superclarendon Regular"/>
              </a:rPr>
              <a:t> de </a:t>
            </a:r>
            <a:r>
              <a:rPr lang="en-US" sz="2600" b="0" dirty="0" err="1" smtClean="0">
                <a:latin typeface="Superclarendon Regular"/>
                <a:cs typeface="Superclarendon Regular"/>
              </a:rPr>
              <a:t>Medicina</a:t>
            </a:r>
            <a:r>
              <a:rPr lang="en-US" sz="2600" b="0" dirty="0" smtClean="0">
                <a:latin typeface="Superclarendon Regular"/>
                <a:cs typeface="Superclarendon Regular"/>
              </a:rPr>
              <a:t> da </a:t>
            </a:r>
            <a:r>
              <a:rPr lang="en-US" sz="2600" b="0" dirty="0" smtClean="0">
                <a:latin typeface="Superclarendon Regular"/>
                <a:cs typeface="Superclarendon Regular"/>
              </a:rPr>
              <a:t>PUC</a:t>
            </a:r>
            <a:r>
              <a:rPr lang="en-US" sz="2600" b="0" dirty="0" smtClean="0">
                <a:latin typeface="Superclarendon Regular"/>
                <a:cs typeface="Superclarendon Regular"/>
              </a:rPr>
              <a:t>-PR </a:t>
            </a:r>
            <a:endParaRPr lang="en-US" sz="2600" b="0" dirty="0">
              <a:latin typeface="Superclarendon Regular"/>
              <a:cs typeface="Superclarendon Regular"/>
            </a:endParaRPr>
          </a:p>
          <a:p>
            <a:pPr algn="r"/>
            <a:r>
              <a:rPr lang="en-US" sz="2600" b="0" dirty="0" err="1" smtClean="0">
                <a:latin typeface="Superclarendon Regular"/>
                <a:cs typeface="Superclarendon Regular"/>
              </a:rPr>
              <a:t>Especialista</a:t>
            </a:r>
            <a:r>
              <a:rPr lang="en-US" sz="2600" b="0" dirty="0" smtClean="0">
                <a:latin typeface="Superclarendon Regular"/>
                <a:cs typeface="Superclarendon Regular"/>
              </a:rPr>
              <a:t> </a:t>
            </a:r>
            <a:r>
              <a:rPr lang="en-US" sz="2600" b="0" dirty="0" err="1" smtClean="0">
                <a:latin typeface="Superclarendon Regular"/>
                <a:cs typeface="Superclarendon Regular"/>
              </a:rPr>
              <a:t>em</a:t>
            </a:r>
            <a:r>
              <a:rPr lang="en-US" sz="2600" b="0" dirty="0" smtClean="0">
                <a:latin typeface="Superclarendon Regular"/>
                <a:cs typeface="Superclarendon Regular"/>
              </a:rPr>
              <a:t> </a:t>
            </a:r>
            <a:r>
              <a:rPr lang="en-US" sz="2600" b="0" dirty="0" smtClean="0">
                <a:solidFill>
                  <a:srgbClr val="FAEA68"/>
                </a:solidFill>
                <a:latin typeface="Superclarendon Regular"/>
                <a:cs typeface="Superclarendon Regular"/>
              </a:rPr>
              <a:t>Gastroenterologia </a:t>
            </a:r>
            <a:r>
              <a:rPr lang="en-US" sz="2600" b="0" dirty="0">
                <a:latin typeface="Superclarendon Regular"/>
                <a:cs typeface="Superclarendon Regular"/>
              </a:rPr>
              <a:t>(UFPR)</a:t>
            </a:r>
          </a:p>
          <a:p>
            <a:pPr algn="r"/>
            <a:r>
              <a:rPr lang="en-US" sz="2600" b="0" dirty="0" err="1">
                <a:latin typeface="Superclarendon Regular"/>
                <a:cs typeface="Superclarendon Regular"/>
              </a:rPr>
              <a:t>Especialista</a:t>
            </a:r>
            <a:r>
              <a:rPr lang="en-US" sz="2600" b="0" dirty="0">
                <a:latin typeface="Superclarendon Regular"/>
                <a:cs typeface="Superclarendon Regular"/>
              </a:rPr>
              <a:t> </a:t>
            </a:r>
            <a:r>
              <a:rPr lang="en-US" sz="2600" b="0" dirty="0" err="1">
                <a:latin typeface="Superclarendon Regular"/>
                <a:cs typeface="Superclarendon Regular"/>
              </a:rPr>
              <a:t>em</a:t>
            </a:r>
            <a:r>
              <a:rPr lang="en-US" sz="2600" b="0" dirty="0">
                <a:latin typeface="Superclarendon Regular"/>
                <a:cs typeface="Superclarendon Regular"/>
              </a:rPr>
              <a:t> </a:t>
            </a:r>
            <a:r>
              <a:rPr lang="en-US" sz="2600" b="0" dirty="0" err="1" smtClean="0">
                <a:solidFill>
                  <a:srgbClr val="FAEA68"/>
                </a:solidFill>
                <a:latin typeface="Superclarendon Regular"/>
                <a:cs typeface="Superclarendon Regular"/>
              </a:rPr>
              <a:t>Medicina</a:t>
            </a:r>
            <a:r>
              <a:rPr lang="en-US" sz="2600" b="0" dirty="0" smtClean="0">
                <a:solidFill>
                  <a:srgbClr val="FAEA68"/>
                </a:solidFill>
                <a:latin typeface="Superclarendon Regular"/>
                <a:cs typeface="Superclarendon Regular"/>
              </a:rPr>
              <a:t> </a:t>
            </a:r>
            <a:r>
              <a:rPr lang="en-US" sz="2600" b="0" dirty="0" err="1" smtClean="0">
                <a:solidFill>
                  <a:srgbClr val="FAEA68"/>
                </a:solidFill>
                <a:latin typeface="Superclarendon Regular"/>
                <a:cs typeface="Superclarendon Regular"/>
              </a:rPr>
              <a:t>Intern</a:t>
            </a:r>
            <a:r>
              <a:rPr lang="en-US" sz="2600" b="0" dirty="0" err="1" smtClean="0">
                <a:solidFill>
                  <a:srgbClr val="FFFF00"/>
                </a:solidFill>
                <a:latin typeface="Superclarendon Regular"/>
                <a:cs typeface="Superclarendon Regular"/>
              </a:rPr>
              <a:t>a</a:t>
            </a:r>
            <a:r>
              <a:rPr lang="en-US" sz="2600" b="0" dirty="0" smtClean="0">
                <a:latin typeface="Superclarendon Regular"/>
                <a:cs typeface="Superclarendon Regular"/>
              </a:rPr>
              <a:t> (UFPR)</a:t>
            </a:r>
          </a:p>
          <a:p>
            <a:pPr algn="r"/>
            <a:r>
              <a:rPr lang="en-US" sz="2600" b="0" dirty="0" err="1" smtClean="0">
                <a:latin typeface="Superclarendon Regular"/>
                <a:cs typeface="Superclarendon Regular"/>
              </a:rPr>
              <a:t>Pós</a:t>
            </a:r>
            <a:r>
              <a:rPr lang="en-US" sz="2600" b="0" dirty="0" err="1" smtClean="0">
                <a:latin typeface="Superclarendon Regular"/>
                <a:cs typeface="Superclarendon Regular"/>
              </a:rPr>
              <a:t>-Graduação</a:t>
            </a:r>
            <a:r>
              <a:rPr lang="en-US" sz="2600" b="0" dirty="0" smtClean="0">
                <a:latin typeface="Superclarendon Regular"/>
                <a:cs typeface="Superclarendon Regular"/>
              </a:rPr>
              <a:t> </a:t>
            </a:r>
            <a:r>
              <a:rPr lang="en-US" sz="2600" b="0" dirty="0" err="1" smtClean="0">
                <a:latin typeface="Superclarendon Regular"/>
                <a:cs typeface="Superclarendon Regular"/>
              </a:rPr>
              <a:t>em</a:t>
            </a:r>
            <a:r>
              <a:rPr lang="en-US" sz="2600" b="0" dirty="0" smtClean="0">
                <a:latin typeface="Superclarendon Regular"/>
                <a:cs typeface="Superclarendon Regular"/>
              </a:rPr>
              <a:t> </a:t>
            </a:r>
            <a:r>
              <a:rPr lang="en-US" sz="2600" b="0" dirty="0" err="1" smtClean="0">
                <a:solidFill>
                  <a:schemeClr val="accent1">
                    <a:lumMod val="60000"/>
                    <a:lumOff val="40000"/>
                  </a:schemeClr>
                </a:solidFill>
                <a:latin typeface="Superclarendon Regular"/>
                <a:cs typeface="Superclarendon Regular"/>
              </a:rPr>
              <a:t>Psiquiatria</a:t>
            </a:r>
            <a:r>
              <a:rPr lang="en-US" sz="2600" b="0" dirty="0" smtClean="0">
                <a:latin typeface="Superclarendon Regular"/>
                <a:cs typeface="Superclarendon Regular"/>
              </a:rPr>
              <a:t> </a:t>
            </a:r>
            <a:r>
              <a:rPr lang="en-US" sz="2600" b="0" dirty="0" smtClean="0">
                <a:latin typeface="Superclarendon Regular"/>
                <a:cs typeface="Superclarendon Regular"/>
              </a:rPr>
              <a:t>(</a:t>
            </a:r>
            <a:r>
              <a:rPr lang="en-US" sz="2600" b="0" dirty="0" err="1" smtClean="0">
                <a:latin typeface="Superclarendon Regular"/>
                <a:cs typeface="Superclarendon Regular"/>
              </a:rPr>
              <a:t>Universidade</a:t>
            </a:r>
            <a:r>
              <a:rPr lang="en-US" sz="2600" b="0" dirty="0" smtClean="0">
                <a:latin typeface="Superclarendon Regular"/>
                <a:cs typeface="Superclarendon Regular"/>
              </a:rPr>
              <a:t> </a:t>
            </a:r>
            <a:r>
              <a:rPr lang="en-US" sz="2600" b="0" dirty="0" smtClean="0">
                <a:latin typeface="Superclarendon Regular"/>
                <a:cs typeface="Superclarendon Regular"/>
              </a:rPr>
              <a:t>do Norte de Minas)</a:t>
            </a:r>
          </a:p>
          <a:p>
            <a:pPr algn="l"/>
            <a:r>
              <a:rPr lang="en-US" sz="2600" dirty="0" smtClean="0"/>
              <a:t> </a:t>
            </a:r>
            <a:endParaRPr lang="en-US" sz="2600" dirty="0" smtClean="0"/>
          </a:p>
        </p:txBody>
      </p:sp>
      <p:sp>
        <p:nvSpPr>
          <p:cNvPr id="2" name="Title 1"/>
          <p:cNvSpPr>
            <a:spLocks noGrp="1"/>
          </p:cNvSpPr>
          <p:nvPr>
            <p:ph type="ctrTitle"/>
          </p:nvPr>
        </p:nvSpPr>
        <p:spPr>
          <a:xfrm>
            <a:off x="823110" y="156900"/>
            <a:ext cx="7772400" cy="1470025"/>
          </a:xfrm>
        </p:spPr>
        <p:txBody>
          <a:bodyPr/>
          <a:lstStyle/>
          <a:p>
            <a:r>
              <a:rPr lang="en-US" sz="4400" dirty="0" err="1" smtClean="0">
                <a:latin typeface="Superclarendon Regular"/>
                <a:cs typeface="Superclarendon Regular"/>
              </a:rPr>
              <a:t>Psicoterapia</a:t>
            </a:r>
            <a:r>
              <a:rPr lang="en-US" sz="4400" dirty="0" smtClean="0">
                <a:latin typeface="Superclarendon Regular"/>
                <a:cs typeface="Superclarendon Regular"/>
              </a:rPr>
              <a:t> </a:t>
            </a:r>
            <a:r>
              <a:rPr lang="en-US" sz="4400" dirty="0" err="1" smtClean="0">
                <a:latin typeface="Superclarendon Regular"/>
                <a:cs typeface="Superclarendon Regular"/>
              </a:rPr>
              <a:t>Assistida</a:t>
            </a:r>
            <a:r>
              <a:rPr lang="en-US" sz="4400" dirty="0" smtClean="0">
                <a:latin typeface="Superclarendon Regular"/>
                <a:cs typeface="Superclarendon Regular"/>
              </a:rPr>
              <a:t> </a:t>
            </a:r>
            <a:r>
              <a:rPr lang="en-US" sz="4400" dirty="0" smtClean="0">
                <a:latin typeface="Superclarendon Regular"/>
                <a:cs typeface="Superclarendon Regular"/>
              </a:rPr>
              <a:t>c</a:t>
            </a:r>
            <a:r>
              <a:rPr lang="en-US" sz="4400" b="0" dirty="0">
                <a:latin typeface="Superclarendon Regular"/>
                <a:cs typeface="Superclarendon Regular"/>
              </a:rPr>
              <a:t>o</a:t>
            </a:r>
            <a:r>
              <a:rPr lang="en-US" sz="4400" dirty="0" smtClean="0">
                <a:latin typeface="Superclarendon Regular"/>
                <a:cs typeface="Superclarendon Regular"/>
              </a:rPr>
              <a:t>m </a:t>
            </a:r>
            <a:r>
              <a:rPr lang="en-US" sz="4400" dirty="0" smtClean="0">
                <a:latin typeface="Superclarendon Regular"/>
                <a:cs typeface="Superclarendon Regular"/>
              </a:rPr>
              <a:t>Psicodélicos (PAP) </a:t>
            </a:r>
            <a:endParaRPr lang="en-US" sz="4400" dirty="0">
              <a:latin typeface="Superclarendon Regular"/>
              <a:cs typeface="Superclarendon Regular"/>
            </a:endParaRPr>
          </a:p>
        </p:txBody>
      </p:sp>
    </p:spTree>
    <p:extLst>
      <p:ext uri="{BB962C8B-B14F-4D97-AF65-F5344CB8AC3E}">
        <p14:creationId xmlns:p14="http://schemas.microsoft.com/office/powerpoint/2010/main" val="40350023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Xochipilli_frontal_NancyCotner.jpg"/>
          <p:cNvPicPr>
            <a:picLocks noGrp="1" noChangeAspect="1"/>
          </p:cNvPicPr>
          <p:nvPr>
            <p:ph idx="1"/>
          </p:nvPr>
        </p:nvPicPr>
        <p:blipFill>
          <a:blip r:embed="rId2">
            <a:extLst>
              <a:ext uri="{28A0092B-C50C-407E-A947-70E740481C1C}">
                <a14:useLocalDpi xmlns:a14="http://schemas.microsoft.com/office/drawing/2010/main" val="0"/>
              </a:ext>
            </a:extLst>
          </a:blip>
          <a:srcRect l="-82347" r="-82347"/>
          <a:stretch>
            <a:fillRect/>
          </a:stretch>
        </p:blipFill>
        <p:spPr>
          <a:xfrm>
            <a:off x="-3475029" y="-93663"/>
            <a:ext cx="11113036" cy="6951663"/>
          </a:xfrm>
          <a:prstGeom prst="rect">
            <a:avLst/>
          </a:prstGeom>
        </p:spPr>
      </p:pic>
      <p:pic>
        <p:nvPicPr>
          <p:cNvPr id="5" name="Picture 4" descr="Xochipilli_HallucinogenicPlants_RichardEvansShult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4435" y="0"/>
            <a:ext cx="4969565" cy="6858000"/>
          </a:xfrm>
          <a:prstGeom prst="rect">
            <a:avLst/>
          </a:prstGeom>
        </p:spPr>
      </p:pic>
    </p:spTree>
    <p:extLst>
      <p:ext uri="{BB962C8B-B14F-4D97-AF65-F5344CB8AC3E}">
        <p14:creationId xmlns:p14="http://schemas.microsoft.com/office/powerpoint/2010/main" val="40775391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rcheological-evidence-of-magic-mushrooms-from-ancient-Anatolian-cultures-1500-500-BC.png"/>
          <p:cNvPicPr>
            <a:picLocks noGrp="1" noChangeAspect="1"/>
          </p:cNvPicPr>
          <p:nvPr>
            <p:ph idx="1"/>
          </p:nvPr>
        </p:nvPicPr>
        <p:blipFill>
          <a:blip r:embed="rId2">
            <a:extLst>
              <a:ext uri="{28A0092B-C50C-407E-A947-70E740481C1C}">
                <a14:useLocalDpi xmlns:a14="http://schemas.microsoft.com/office/drawing/2010/main" val="0"/>
              </a:ext>
            </a:extLst>
          </a:blip>
          <a:srcRect l="-88340" r="-88340"/>
          <a:stretch>
            <a:fillRect/>
          </a:stretch>
        </p:blipFill>
        <p:spPr>
          <a:xfrm>
            <a:off x="-3426795" y="107577"/>
            <a:ext cx="15722943" cy="6750423"/>
          </a:xfrm>
        </p:spPr>
      </p:pic>
    </p:spTree>
    <p:extLst>
      <p:ext uri="{BB962C8B-B14F-4D97-AF65-F5344CB8AC3E}">
        <p14:creationId xmlns:p14="http://schemas.microsoft.com/office/powerpoint/2010/main" val="220366367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15dd420340ba7a1b9d012119f59445b.jpg"/>
          <p:cNvPicPr>
            <a:picLocks noGrp="1" noChangeAspect="1"/>
          </p:cNvPicPr>
          <p:nvPr>
            <p:ph idx="1"/>
          </p:nvPr>
        </p:nvPicPr>
        <p:blipFill>
          <a:blip r:embed="rId2">
            <a:extLst>
              <a:ext uri="{28A0092B-C50C-407E-A947-70E740481C1C}">
                <a14:useLocalDpi xmlns:a14="http://schemas.microsoft.com/office/drawing/2010/main" val="0"/>
              </a:ext>
            </a:extLst>
          </a:blip>
          <a:srcRect t="10227" b="10227"/>
          <a:stretch>
            <a:fillRect/>
          </a:stretch>
        </p:blipFill>
        <p:spPr>
          <a:xfrm>
            <a:off x="0" y="107577"/>
            <a:ext cx="3968401" cy="2069246"/>
          </a:xfrm>
        </p:spPr>
      </p:pic>
      <p:pic>
        <p:nvPicPr>
          <p:cNvPr id="5" name="Picture 4" descr="Macintosh HD:private:var:folders:k7:q4mjqmc176j8c61mfbs64jr80000gn:T:TemporaryItems:ed750efee742d6aad2f7ae0ffc7cbcab.jpg"/>
          <p:cNvPicPr/>
          <p:nvPr/>
        </p:nvPicPr>
        <p:blipFill>
          <a:blip r:embed="rId3">
            <a:extLst>
              <a:ext uri="{28A0092B-C50C-407E-A947-70E740481C1C}">
                <a14:useLocalDpi xmlns:a14="http://schemas.microsoft.com/office/drawing/2010/main" val="0"/>
              </a:ext>
            </a:extLst>
          </a:blip>
          <a:srcRect/>
          <a:stretch>
            <a:fillRect/>
          </a:stretch>
        </p:blipFill>
        <p:spPr bwMode="auto">
          <a:xfrm>
            <a:off x="3880485" y="107577"/>
            <a:ext cx="5263515" cy="6130925"/>
          </a:xfrm>
          <a:prstGeom prst="rect">
            <a:avLst/>
          </a:prstGeom>
          <a:noFill/>
          <a:ln>
            <a:noFill/>
          </a:ln>
        </p:spPr>
      </p:pic>
      <p:pic>
        <p:nvPicPr>
          <p:cNvPr id="7" name="Picture 6" descr="2a7707a36e4cbdf0d58c96d7a5afa1a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76822"/>
            <a:ext cx="3876436" cy="4681177"/>
          </a:xfrm>
          <a:prstGeom prst="rect">
            <a:avLst/>
          </a:prstGeom>
        </p:spPr>
      </p:pic>
    </p:spTree>
    <p:extLst>
      <p:ext uri="{BB962C8B-B14F-4D97-AF65-F5344CB8AC3E}">
        <p14:creationId xmlns:p14="http://schemas.microsoft.com/office/powerpoint/2010/main" val="317166926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Content Placeholder 8" descr="download.jpg"/>
          <p:cNvPicPr>
            <a:picLocks noGrp="1" noChangeAspect="1"/>
          </p:cNvPicPr>
          <p:nvPr>
            <p:ph idx="1"/>
          </p:nvPr>
        </p:nvPicPr>
        <p:blipFill>
          <a:blip r:embed="rId2">
            <a:extLst>
              <a:ext uri="{28A0092B-C50C-407E-A947-70E740481C1C}">
                <a14:useLocalDpi xmlns:a14="http://schemas.microsoft.com/office/drawing/2010/main" val="0"/>
              </a:ext>
            </a:extLst>
          </a:blip>
          <a:srcRect l="-49361" r="-49361"/>
          <a:stretch>
            <a:fillRect/>
          </a:stretch>
        </p:blipFill>
        <p:spPr>
          <a:xfrm>
            <a:off x="2316690" y="107577"/>
            <a:ext cx="4562171" cy="2378856"/>
          </a:xfrm>
        </p:spPr>
      </p:pic>
      <p:pic>
        <p:nvPicPr>
          <p:cNvPr id="4" name="Picture 3"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795"/>
            <a:ext cx="3492500" cy="2324100"/>
          </a:xfrm>
          <a:prstGeom prst="rect">
            <a:avLst/>
          </a:prstGeom>
        </p:spPr>
      </p:pic>
      <p:pic>
        <p:nvPicPr>
          <p:cNvPr id="5" name="Content Placeholder 3" descr="download.jpg"/>
          <p:cNvPicPr>
            <a:picLocks noChangeAspect="1"/>
          </p:cNvPicPr>
          <p:nvPr/>
        </p:nvPicPr>
        <p:blipFill>
          <a:blip r:embed="rId4">
            <a:extLst>
              <a:ext uri="{28A0092B-C50C-407E-A947-70E740481C1C}">
                <a14:useLocalDpi xmlns:a14="http://schemas.microsoft.com/office/drawing/2010/main" val="0"/>
              </a:ext>
            </a:extLst>
          </a:blip>
          <a:srcRect t="13289" b="13289"/>
          <a:stretch>
            <a:fillRect/>
          </a:stretch>
        </p:blipFill>
        <p:spPr>
          <a:xfrm>
            <a:off x="5607749" y="4303495"/>
            <a:ext cx="3536251" cy="2554505"/>
          </a:xfrm>
          <a:prstGeom prst="rect">
            <a:avLst/>
          </a:prstGeom>
        </p:spPr>
      </p:pic>
      <p:pic>
        <p:nvPicPr>
          <p:cNvPr id="6" name="Picture 5" descr="downloa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5933" y="2423895"/>
            <a:ext cx="4330700" cy="1879600"/>
          </a:xfrm>
          <a:prstGeom prst="rect">
            <a:avLst/>
          </a:prstGeom>
        </p:spPr>
      </p:pic>
      <p:pic>
        <p:nvPicPr>
          <p:cNvPr id="7" name="Picture 6" descr="download.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78500" y="10895"/>
            <a:ext cx="3365500" cy="2413000"/>
          </a:xfrm>
          <a:prstGeom prst="rect">
            <a:avLst/>
          </a:prstGeom>
        </p:spPr>
      </p:pic>
      <p:pic>
        <p:nvPicPr>
          <p:cNvPr id="8" name="Picture 7" descr="download.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59497" y="4303495"/>
            <a:ext cx="2959100" cy="2554505"/>
          </a:xfrm>
          <a:prstGeom prst="rect">
            <a:avLst/>
          </a:prstGeom>
        </p:spPr>
      </p:pic>
      <p:pic>
        <p:nvPicPr>
          <p:cNvPr id="10" name="Picture 9" descr="download.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171" y="2423895"/>
            <a:ext cx="3035300" cy="2679700"/>
          </a:xfrm>
          <a:prstGeom prst="rect">
            <a:avLst/>
          </a:prstGeom>
        </p:spPr>
      </p:pic>
      <p:pic>
        <p:nvPicPr>
          <p:cNvPr id="11" name="Picture 10" descr="download.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4303494"/>
            <a:ext cx="2959100" cy="2554505"/>
          </a:xfrm>
          <a:prstGeom prst="rect">
            <a:avLst/>
          </a:prstGeom>
        </p:spPr>
      </p:pic>
      <p:pic>
        <p:nvPicPr>
          <p:cNvPr id="12" name="Picture 11" descr="download.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54700" y="2423894"/>
            <a:ext cx="3289300" cy="2100179"/>
          </a:xfrm>
          <a:prstGeom prst="rect">
            <a:avLst/>
          </a:prstGeom>
        </p:spPr>
      </p:pic>
    </p:spTree>
    <p:extLst>
      <p:ext uri="{BB962C8B-B14F-4D97-AF65-F5344CB8AC3E}">
        <p14:creationId xmlns:p14="http://schemas.microsoft.com/office/powerpoint/2010/main" val="246183216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psyg-11-01681-g001.jpg"/>
          <p:cNvPicPr>
            <a:picLocks noGrp="1" noChangeAspect="1"/>
          </p:cNvPicPr>
          <p:nvPr>
            <p:ph idx="1"/>
          </p:nvPr>
        </p:nvPicPr>
        <p:blipFill>
          <a:blip r:embed="rId2">
            <a:extLst>
              <a:ext uri="{28A0092B-C50C-407E-A947-70E740481C1C}">
                <a14:useLocalDpi xmlns:a14="http://schemas.microsoft.com/office/drawing/2010/main" val="0"/>
              </a:ext>
            </a:extLst>
          </a:blip>
          <a:srcRect t="-31301" b="-31301"/>
          <a:stretch>
            <a:fillRect/>
          </a:stretch>
        </p:blipFill>
        <p:spPr>
          <a:xfrm>
            <a:off x="779462" y="-1"/>
            <a:ext cx="7581901" cy="6439023"/>
          </a:xfrm>
        </p:spPr>
      </p:pic>
    </p:spTree>
    <p:extLst>
      <p:ext uri="{BB962C8B-B14F-4D97-AF65-F5344CB8AC3E}">
        <p14:creationId xmlns:p14="http://schemas.microsoft.com/office/powerpoint/2010/main" val="34747635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ownload.jpg"/>
          <p:cNvPicPr>
            <a:picLocks noGrp="1" noChangeAspect="1"/>
          </p:cNvPicPr>
          <p:nvPr>
            <p:ph idx="1"/>
          </p:nvPr>
        </p:nvPicPr>
        <p:blipFill>
          <a:blip r:embed="rId2">
            <a:extLst>
              <a:ext uri="{28A0092B-C50C-407E-A947-70E740481C1C}">
                <a14:useLocalDpi xmlns:a14="http://schemas.microsoft.com/office/drawing/2010/main" val="0"/>
              </a:ext>
            </a:extLst>
          </a:blip>
          <a:srcRect t="10827" b="10827"/>
          <a:stretch>
            <a:fillRect/>
          </a:stretch>
        </p:blipFill>
        <p:spPr>
          <a:xfrm>
            <a:off x="0" y="2904564"/>
            <a:ext cx="7581901" cy="3953436"/>
          </a:xfrm>
        </p:spPr>
      </p:pic>
      <p:pic>
        <p:nvPicPr>
          <p:cNvPr id="5" name="Picture 4"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6506223" cy="2904564"/>
          </a:xfrm>
          <a:prstGeom prst="rect">
            <a:avLst/>
          </a:prstGeom>
        </p:spPr>
      </p:pic>
      <p:pic>
        <p:nvPicPr>
          <p:cNvPr id="6" name="Picture 5" descr="20170427-contracultur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4487" y="-1"/>
            <a:ext cx="3719513" cy="3369461"/>
          </a:xfrm>
          <a:prstGeom prst="rect">
            <a:avLst/>
          </a:prstGeom>
        </p:spPr>
      </p:pic>
      <p:pic>
        <p:nvPicPr>
          <p:cNvPr id="7" name="Picture 6" descr="imag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4487" y="3369460"/>
            <a:ext cx="3771900" cy="3488540"/>
          </a:xfrm>
          <a:prstGeom prst="rect">
            <a:avLst/>
          </a:prstGeom>
        </p:spPr>
      </p:pic>
    </p:spTree>
    <p:extLst>
      <p:ext uri="{BB962C8B-B14F-4D97-AF65-F5344CB8AC3E}">
        <p14:creationId xmlns:p14="http://schemas.microsoft.com/office/powerpoint/2010/main" val="400446167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axresdefault.jpg"/>
          <p:cNvPicPr>
            <a:picLocks noGrp="1" noChangeAspect="1"/>
          </p:cNvPicPr>
          <p:nvPr>
            <p:ph idx="1"/>
          </p:nvPr>
        </p:nvPicPr>
        <p:blipFill>
          <a:blip r:embed="rId4">
            <a:extLst>
              <a:ext uri="{28A0092B-C50C-407E-A947-70E740481C1C}">
                <a14:useLocalDpi xmlns:a14="http://schemas.microsoft.com/office/drawing/2010/main" val="0"/>
              </a:ext>
            </a:extLst>
          </a:blip>
          <a:srcRect t="1115" b="1115"/>
          <a:stretch>
            <a:fillRect/>
          </a:stretch>
        </p:blipFill>
        <p:spPr>
          <a:xfrm>
            <a:off x="0" y="0"/>
            <a:ext cx="9144000" cy="6858000"/>
          </a:xfrm>
        </p:spPr>
      </p:pic>
      <p:pic>
        <p:nvPicPr>
          <p:cNvPr id="3" name="Sound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544159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aradigm.jpeg"/>
          <p:cNvPicPr>
            <a:picLocks noGrp="1" noChangeAspect="1"/>
          </p:cNvPicPr>
          <p:nvPr>
            <p:ph idx="1"/>
          </p:nvPr>
        </p:nvPicPr>
        <p:blipFill>
          <a:blip r:embed="rId2">
            <a:extLst>
              <a:ext uri="{28A0092B-C50C-407E-A947-70E740481C1C}">
                <a14:useLocalDpi xmlns:a14="http://schemas.microsoft.com/office/drawing/2010/main" val="0"/>
              </a:ext>
            </a:extLst>
          </a:blip>
          <a:srcRect l="-42963" r="-42963"/>
          <a:stretch>
            <a:fillRect/>
          </a:stretch>
        </p:blipFill>
        <p:spPr/>
      </p:pic>
    </p:spTree>
    <p:extLst>
      <p:ext uri="{BB962C8B-B14F-4D97-AF65-F5344CB8AC3E}">
        <p14:creationId xmlns:p14="http://schemas.microsoft.com/office/powerpoint/2010/main" val="134244144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imagem_14695_338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203216"/>
          </a:xfrm>
          <a:prstGeom prst="rect">
            <a:avLst/>
          </a:prstGeom>
        </p:spPr>
      </p:pic>
      <p:sp>
        <p:nvSpPr>
          <p:cNvPr id="5" name="TextBox 4"/>
          <p:cNvSpPr txBox="1"/>
          <p:nvPr/>
        </p:nvSpPr>
        <p:spPr>
          <a:xfrm>
            <a:off x="634942" y="6211670"/>
            <a:ext cx="7869939" cy="646331"/>
          </a:xfrm>
          <a:prstGeom prst="rect">
            <a:avLst/>
          </a:prstGeom>
          <a:noFill/>
        </p:spPr>
        <p:txBody>
          <a:bodyPr wrap="square" rtlCol="0">
            <a:spAutoFit/>
          </a:bodyPr>
          <a:lstStyle/>
          <a:p>
            <a:r>
              <a:rPr lang="en-US" dirty="0" err="1" smtClean="0"/>
              <a:t>Imagem</a:t>
            </a:r>
            <a:r>
              <a:rPr lang="en-US" dirty="0" smtClean="0"/>
              <a:t>: </a:t>
            </a:r>
            <a:r>
              <a:rPr lang="en-US" dirty="0" err="1" smtClean="0"/>
              <a:t>Davi</a:t>
            </a:r>
            <a:r>
              <a:rPr lang="en-US" dirty="0" smtClean="0"/>
              <a:t> </a:t>
            </a:r>
            <a:r>
              <a:rPr lang="en-US" dirty="0" err="1" smtClean="0"/>
              <a:t>Kopenawa</a:t>
            </a:r>
            <a:r>
              <a:rPr lang="en-US" dirty="0" smtClean="0"/>
              <a:t>. </a:t>
            </a:r>
          </a:p>
          <a:p>
            <a:r>
              <a:rPr lang="en-US" dirty="0" err="1" smtClean="0"/>
              <a:t>Fonte</a:t>
            </a:r>
            <a:r>
              <a:rPr lang="en-US" dirty="0" smtClean="0"/>
              <a:t>: A </a:t>
            </a:r>
            <a:r>
              <a:rPr lang="en-US" dirty="0" err="1" smtClean="0"/>
              <a:t>Queda</a:t>
            </a:r>
            <a:r>
              <a:rPr lang="en-US" dirty="0" smtClean="0"/>
              <a:t> do </a:t>
            </a:r>
            <a:r>
              <a:rPr lang="en-US" dirty="0" err="1" smtClean="0"/>
              <a:t>Céu</a:t>
            </a:r>
            <a:r>
              <a:rPr lang="en-US" dirty="0" smtClean="0"/>
              <a:t> – </a:t>
            </a:r>
            <a:r>
              <a:rPr lang="en-US" dirty="0" err="1" smtClean="0"/>
              <a:t>Davi</a:t>
            </a:r>
            <a:r>
              <a:rPr lang="en-US" dirty="0" smtClean="0"/>
              <a:t> </a:t>
            </a:r>
            <a:r>
              <a:rPr lang="en-US" dirty="0" err="1" smtClean="0"/>
              <a:t>Kopenawa</a:t>
            </a:r>
            <a:r>
              <a:rPr lang="en-US" dirty="0" smtClean="0"/>
              <a:t>/Bruce Albert, Ed. CIA das </a:t>
            </a:r>
            <a:r>
              <a:rPr lang="en-US" dirty="0" err="1" smtClean="0"/>
              <a:t>letras</a:t>
            </a:r>
            <a:r>
              <a:rPr lang="en-US" dirty="0" smtClean="0"/>
              <a:t>, 2015.</a:t>
            </a:r>
            <a:endParaRPr lang="en-US" dirty="0"/>
          </a:p>
        </p:txBody>
      </p:sp>
      <p:sp>
        <p:nvSpPr>
          <p:cNvPr id="7" name="TextBox 6"/>
          <p:cNvSpPr txBox="1"/>
          <p:nvPr/>
        </p:nvSpPr>
        <p:spPr>
          <a:xfrm>
            <a:off x="917266" y="511594"/>
            <a:ext cx="7198034" cy="2831544"/>
          </a:xfrm>
          <a:prstGeom prst="rect">
            <a:avLst/>
          </a:prstGeom>
          <a:noFill/>
        </p:spPr>
        <p:txBody>
          <a:bodyPr wrap="square" rtlCol="0">
            <a:spAutoFit/>
          </a:bodyPr>
          <a:lstStyle/>
          <a:p>
            <a:r>
              <a:rPr lang="en-US" sz="3200" dirty="0" smtClean="0">
                <a:solidFill>
                  <a:schemeClr val="bg1"/>
                </a:solidFill>
                <a:effectLst/>
              </a:rPr>
              <a:t>SCHENBERG, E.E. Psychedelic-Assisted Psychotherapy: A Paradigm Shift in Psychiatric Research and Development.  Frontiers in Pharmacology,</a:t>
            </a:r>
            <a:r>
              <a:rPr lang="en-US" sz="3200" i="1" dirty="0" smtClean="0">
                <a:solidFill>
                  <a:schemeClr val="bg1"/>
                </a:solidFill>
                <a:effectLst/>
              </a:rPr>
              <a:t> </a:t>
            </a:r>
            <a:r>
              <a:rPr lang="en-US" sz="3200" dirty="0" smtClean="0">
                <a:solidFill>
                  <a:schemeClr val="bg1"/>
                </a:solidFill>
                <a:effectLst/>
              </a:rPr>
              <a:t>v.9, a.733. 2018.</a:t>
            </a:r>
            <a:endParaRPr lang="pt-BR" sz="3200" dirty="0" smtClean="0">
              <a:solidFill>
                <a:schemeClr val="bg1"/>
              </a:solidFill>
              <a:effectLst/>
            </a:endParaRPr>
          </a:p>
          <a:p>
            <a:endParaRPr lang="en-US" dirty="0"/>
          </a:p>
        </p:txBody>
      </p:sp>
    </p:spTree>
    <p:extLst>
      <p:ext uri="{BB962C8B-B14F-4D97-AF65-F5344CB8AC3E}">
        <p14:creationId xmlns:p14="http://schemas.microsoft.com/office/powerpoint/2010/main" val="2980811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descr="psychiatry.jpg"/>
          <p:cNvPicPr>
            <a:picLocks noChangeAspect="1"/>
          </p:cNvPicPr>
          <p:nvPr/>
        </p:nvPicPr>
        <p:blipFill>
          <a:blip r:embed="rId2">
            <a:extLst>
              <a:ext uri="{28A0092B-C50C-407E-A947-70E740481C1C}">
                <a14:useLocalDpi xmlns:a14="http://schemas.microsoft.com/office/drawing/2010/main" val="0"/>
              </a:ext>
            </a:extLst>
          </a:blip>
          <a:srcRect t="7250" b="7250"/>
          <a:stretch>
            <a:fillRect/>
          </a:stretch>
        </p:blipFill>
        <p:spPr>
          <a:xfrm>
            <a:off x="1" y="1"/>
            <a:ext cx="9006150" cy="6858000"/>
          </a:xfrm>
          <a:prstGeom prst="rect">
            <a:avLst/>
          </a:prstGeom>
        </p:spPr>
      </p:pic>
      <p:sp>
        <p:nvSpPr>
          <p:cNvPr id="5" name="TextBox 4"/>
          <p:cNvSpPr txBox="1"/>
          <p:nvPr/>
        </p:nvSpPr>
        <p:spPr>
          <a:xfrm>
            <a:off x="264596" y="246976"/>
            <a:ext cx="8741555" cy="2000548"/>
          </a:xfrm>
          <a:prstGeom prst="rect">
            <a:avLst/>
          </a:prstGeom>
          <a:noFill/>
        </p:spPr>
        <p:txBody>
          <a:bodyPr wrap="square" rtlCol="0">
            <a:spAutoFit/>
          </a:bodyPr>
          <a:lstStyle/>
          <a:p>
            <a:r>
              <a:rPr lang="en-US" sz="3600" dirty="0" smtClean="0">
                <a:solidFill>
                  <a:srgbClr val="000000"/>
                </a:solidFill>
              </a:rPr>
              <a:t>CRISES DA 								PSIQUIATRIA:</a:t>
            </a:r>
          </a:p>
          <a:p>
            <a:endParaRPr lang="en-US" sz="2800" dirty="0">
              <a:solidFill>
                <a:srgbClr val="000000"/>
              </a:solidFill>
            </a:endParaRPr>
          </a:p>
          <a:p>
            <a:pPr marL="285750" indent="-285750">
              <a:buFontTx/>
              <a:buChar char="-"/>
            </a:pPr>
            <a:r>
              <a:rPr lang="en-US" sz="2000" dirty="0" smtClean="0">
                <a:solidFill>
                  <a:srgbClr val="000000"/>
                </a:solidFill>
              </a:rPr>
              <a:t>EIXO EXPLANATÓRIO</a:t>
            </a:r>
          </a:p>
          <a:p>
            <a:pPr marL="285750" indent="-285750">
              <a:buFontTx/>
              <a:buChar char="-"/>
            </a:pPr>
            <a:r>
              <a:rPr lang="en-US" sz="2000" dirty="0" smtClean="0">
                <a:solidFill>
                  <a:srgbClr val="000000"/>
                </a:solidFill>
              </a:rPr>
              <a:t>EIXO CLASSIFICATÓRIO</a:t>
            </a:r>
          </a:p>
          <a:p>
            <a:pPr marL="285750" indent="-285750">
              <a:buFontTx/>
              <a:buChar char="-"/>
            </a:pPr>
            <a:r>
              <a:rPr lang="en-US" sz="2000" dirty="0" smtClean="0">
                <a:solidFill>
                  <a:srgbClr val="000000"/>
                </a:solidFill>
              </a:rPr>
              <a:t>EIXO TERAPÊUTICO</a:t>
            </a:r>
            <a:endParaRPr lang="en-US" sz="2000" dirty="0">
              <a:solidFill>
                <a:srgbClr val="000000"/>
              </a:solidFill>
            </a:endParaRPr>
          </a:p>
        </p:txBody>
      </p:sp>
    </p:spTree>
    <p:extLst>
      <p:ext uri="{BB962C8B-B14F-4D97-AF65-F5344CB8AC3E}">
        <p14:creationId xmlns:p14="http://schemas.microsoft.com/office/powerpoint/2010/main" val="40273721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wnload.png"/>
          <p:cNvPicPr>
            <a:picLocks noGrp="1" noChangeAspect="1"/>
          </p:cNvPicPr>
          <p:nvPr>
            <p:ph idx="1"/>
          </p:nvPr>
        </p:nvPicPr>
        <p:blipFill>
          <a:blip r:embed="rId3">
            <a:extLst>
              <a:ext uri="{28A0092B-C50C-407E-A947-70E740481C1C}">
                <a14:useLocalDpi xmlns:a14="http://schemas.microsoft.com/office/drawing/2010/main" val="0"/>
              </a:ext>
            </a:extLst>
          </a:blip>
          <a:srcRect t="12500" b="12500"/>
          <a:stretch>
            <a:fillRect/>
          </a:stretch>
        </p:blipFill>
        <p:spPr>
          <a:xfrm>
            <a:off x="0" y="0"/>
            <a:ext cx="9144000" cy="6858000"/>
          </a:xfrm>
        </p:spPr>
      </p:pic>
      <p:sp>
        <p:nvSpPr>
          <p:cNvPr id="6" name="TextBox 5"/>
          <p:cNvSpPr txBox="1"/>
          <p:nvPr/>
        </p:nvSpPr>
        <p:spPr>
          <a:xfrm>
            <a:off x="551397" y="300808"/>
            <a:ext cx="8220827" cy="6370974"/>
          </a:xfrm>
          <a:prstGeom prst="rect">
            <a:avLst/>
          </a:prstGeom>
          <a:noFill/>
        </p:spPr>
        <p:txBody>
          <a:bodyPr wrap="square" rtlCol="0">
            <a:spAutoFit/>
          </a:bodyPr>
          <a:lstStyle/>
          <a:p>
            <a:r>
              <a:rPr lang="pt-BR" sz="2400" dirty="0">
                <a:solidFill>
                  <a:srgbClr val="CCFFCC"/>
                </a:solidFill>
                <a:latin typeface="Superclarendon Regular"/>
                <a:cs typeface="Superclarendon Regular"/>
              </a:rPr>
              <a:t> </a:t>
            </a:r>
          </a:p>
          <a:p>
            <a:pPr marL="457200" indent="-457200">
              <a:buFontTx/>
              <a:buChar char="-"/>
            </a:pPr>
            <a:r>
              <a:rPr lang="pt-BR" sz="2400" dirty="0">
                <a:solidFill>
                  <a:srgbClr val="CCFFCC"/>
                </a:solidFill>
                <a:latin typeface="Superclarendon Regular"/>
                <a:cs typeface="Superclarendon Regular"/>
              </a:rPr>
              <a:t>O que é a Psicoterapia Assistida </a:t>
            </a:r>
            <a:r>
              <a:rPr lang="pt-BR" sz="2400" dirty="0" err="1" smtClean="0">
                <a:solidFill>
                  <a:srgbClr val="CCFFCC"/>
                </a:solidFill>
                <a:latin typeface="Superclarendon Regular"/>
                <a:cs typeface="Superclarendon Regular"/>
              </a:rPr>
              <a:t>c</a:t>
            </a:r>
            <a:r>
              <a:rPr lang="en-US" sz="2400" dirty="0" err="1" smtClean="0">
                <a:solidFill>
                  <a:srgbClr val="CCFFCC"/>
                </a:solidFill>
                <a:latin typeface="Superclarendon Regular"/>
                <a:cs typeface="Superclarendon Regular"/>
              </a:rPr>
              <a:t>om</a:t>
            </a:r>
            <a:r>
              <a:rPr lang="pt-BR" sz="2400" dirty="0" smtClean="0">
                <a:solidFill>
                  <a:srgbClr val="CCFFCC"/>
                </a:solidFill>
                <a:latin typeface="Superclarendon Regular"/>
                <a:cs typeface="Superclarendon Regular"/>
              </a:rPr>
              <a:t> </a:t>
            </a:r>
            <a:r>
              <a:rPr lang="pt-BR" sz="2400" dirty="0">
                <a:solidFill>
                  <a:srgbClr val="CCFFCC"/>
                </a:solidFill>
                <a:latin typeface="Superclarendon Regular"/>
                <a:cs typeface="Superclarendon Regular"/>
              </a:rPr>
              <a:t>Psicodélicos (PAP) e quais as expectativas de sua chegada como ferramenta biomédica. </a:t>
            </a:r>
            <a:br>
              <a:rPr lang="pt-BR" sz="2400" dirty="0">
                <a:solidFill>
                  <a:srgbClr val="CCFFCC"/>
                </a:solidFill>
                <a:latin typeface="Superclarendon Regular"/>
                <a:cs typeface="Superclarendon Regular"/>
              </a:rPr>
            </a:br>
            <a:endParaRPr lang="pt-BR" sz="2400" dirty="0">
              <a:solidFill>
                <a:srgbClr val="CCFFCC"/>
              </a:solidFill>
              <a:latin typeface="Superclarendon Regular"/>
              <a:cs typeface="Superclarendon Regular"/>
            </a:endParaRPr>
          </a:p>
          <a:p>
            <a:pPr marL="457200" indent="-457200">
              <a:buFontTx/>
              <a:buChar char="-"/>
            </a:pPr>
            <a:endParaRPr lang="pt-BR" sz="2400" dirty="0">
              <a:solidFill>
                <a:srgbClr val="CCFFCC"/>
              </a:solidFill>
              <a:latin typeface="Superclarendon Regular"/>
              <a:cs typeface="Superclarendon Regular"/>
            </a:endParaRPr>
          </a:p>
          <a:p>
            <a:pPr marL="457200" indent="-457200">
              <a:buFontTx/>
              <a:buChar char="-"/>
            </a:pPr>
            <a:r>
              <a:rPr lang="pt-BR" sz="2400" dirty="0">
                <a:latin typeface="Superclarendon Regular"/>
                <a:cs typeface="Superclarendon Regular"/>
              </a:rPr>
              <a:t>- A epidemia global das condições que afetam a saúde mental agravada pela Pandemia de COVID-19 - e a insuficiência das estratégias atuais (</a:t>
            </a:r>
            <a:r>
              <a:rPr lang="pt-BR" sz="2400" dirty="0" err="1">
                <a:latin typeface="Superclarendon Regular"/>
                <a:cs typeface="Superclarendon Regular"/>
              </a:rPr>
              <a:t>psicofármaco</a:t>
            </a:r>
            <a:r>
              <a:rPr lang="pt-BR" sz="2400" dirty="0">
                <a:latin typeface="Superclarendon Regular"/>
                <a:cs typeface="Superclarendon Regular"/>
              </a:rPr>
              <a:t> e psicoterapia) para o seu enfrentamento.</a:t>
            </a:r>
            <a:br>
              <a:rPr lang="pt-BR" sz="2400" dirty="0">
                <a:latin typeface="Superclarendon Regular"/>
                <a:cs typeface="Superclarendon Regular"/>
              </a:rPr>
            </a:br>
            <a:endParaRPr lang="pt-BR" sz="2400" dirty="0">
              <a:latin typeface="Superclarendon Regular"/>
              <a:cs typeface="Superclarendon Regular"/>
            </a:endParaRPr>
          </a:p>
          <a:p>
            <a:pPr marL="457200" indent="-457200">
              <a:buFontTx/>
              <a:buChar char="-"/>
            </a:pPr>
            <a:endParaRPr lang="pt-BR" sz="2400" dirty="0">
              <a:solidFill>
                <a:srgbClr val="CCFFCC"/>
              </a:solidFill>
              <a:latin typeface="Superclarendon Regular"/>
              <a:cs typeface="Superclarendon Regular"/>
            </a:endParaRPr>
          </a:p>
          <a:p>
            <a:pPr marL="457200" indent="-457200">
              <a:buFontTx/>
              <a:buChar char="-"/>
            </a:pPr>
            <a:endParaRPr lang="pt-BR" sz="2400" dirty="0">
              <a:solidFill>
                <a:srgbClr val="CCFFCC"/>
              </a:solidFill>
              <a:latin typeface="Superclarendon Regular"/>
              <a:cs typeface="Superclarendon Regular"/>
            </a:endParaRPr>
          </a:p>
          <a:p>
            <a:pPr marL="457200" indent="-457200">
              <a:buFontTx/>
              <a:buChar char="-"/>
            </a:pPr>
            <a:r>
              <a:rPr lang="pt-BR" sz="2400" dirty="0">
                <a:solidFill>
                  <a:srgbClr val="CCFFCC"/>
                </a:solidFill>
                <a:latin typeface="Superclarendon Regular"/>
                <a:cs typeface="Superclarendon Regular"/>
              </a:rPr>
              <a:t>- Potenciais indicações da PAP e os desafios para sua implementação no futuro.</a:t>
            </a:r>
            <a:endParaRPr lang="pt-BR" sz="2400" dirty="0">
              <a:solidFill>
                <a:srgbClr val="CCFFCC"/>
              </a:solidFill>
              <a:latin typeface="Superclarendon Regular"/>
              <a:cs typeface="Superclarendon Regular"/>
            </a:endParaRPr>
          </a:p>
        </p:txBody>
      </p:sp>
    </p:spTree>
    <p:extLst>
      <p:ext uri="{BB962C8B-B14F-4D97-AF65-F5344CB8AC3E}">
        <p14:creationId xmlns:p14="http://schemas.microsoft.com/office/powerpoint/2010/main" val="2307904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270" y="1817223"/>
            <a:ext cx="2857500" cy="2857500"/>
          </a:xfrm>
          <a:prstGeom prst="rect">
            <a:avLst/>
          </a:prstGeom>
        </p:spPr>
      </p:pic>
      <p:sp>
        <p:nvSpPr>
          <p:cNvPr id="2" name="Title 1"/>
          <p:cNvSpPr>
            <a:spLocks noGrp="1"/>
          </p:cNvSpPr>
          <p:nvPr>
            <p:ph type="title"/>
          </p:nvPr>
        </p:nvSpPr>
        <p:spPr>
          <a:xfrm>
            <a:off x="779462" y="107576"/>
            <a:ext cx="7581901" cy="3879325"/>
          </a:xfrm>
        </p:spPr>
        <p:txBody>
          <a:bodyPr/>
          <a:lstStyle/>
          <a:p>
            <a:r>
              <a:rPr lang="en-US" dirty="0" smtClean="0">
                <a:solidFill>
                  <a:srgbClr val="FFFF00"/>
                </a:solidFill>
              </a:rPr>
              <a:t>CRISE GLOBAL DAS CONDIÇÕES QUE AFETAM A SAÚDE MENTAL</a:t>
            </a:r>
            <a:r>
              <a:rPr lang="en-US" dirty="0" smtClean="0">
                <a:solidFill>
                  <a:srgbClr val="FFFFFF"/>
                </a:solidFill>
              </a:rPr>
              <a:t/>
            </a:r>
            <a:br>
              <a:rPr lang="en-US" dirty="0" smtClean="0">
                <a:solidFill>
                  <a:srgbClr val="FFFFFF"/>
                </a:solidFill>
              </a:rPr>
            </a:br>
            <a:endParaRPr lang="en-US" dirty="0">
              <a:solidFill>
                <a:srgbClr val="FFFFFF"/>
              </a:solidFill>
            </a:endParaRPr>
          </a:p>
        </p:txBody>
      </p:sp>
      <p:sp>
        <p:nvSpPr>
          <p:cNvPr id="3" name="Content Placeholder 2"/>
          <p:cNvSpPr>
            <a:spLocks noGrp="1"/>
          </p:cNvSpPr>
          <p:nvPr>
            <p:ph idx="1"/>
          </p:nvPr>
        </p:nvSpPr>
        <p:spPr>
          <a:xfrm>
            <a:off x="779462" y="3986902"/>
            <a:ext cx="7581901" cy="2540326"/>
          </a:xfrm>
        </p:spPr>
        <p:txBody>
          <a:bodyPr>
            <a:normAutofit/>
          </a:bodyPr>
          <a:lstStyle/>
          <a:p>
            <a:r>
              <a:rPr lang="en-US" dirty="0" smtClean="0">
                <a:solidFill>
                  <a:srgbClr val="CCFFCC"/>
                </a:solidFill>
              </a:rPr>
              <a:t>O GRANDE FARDO DAS DOENÇAS MENTAIS </a:t>
            </a:r>
          </a:p>
          <a:p>
            <a:pPr marL="0" indent="0">
              <a:buNone/>
            </a:pPr>
            <a:r>
              <a:rPr lang="en-US" dirty="0" smtClean="0">
                <a:solidFill>
                  <a:srgbClr val="CCFFCC"/>
                </a:solidFill>
              </a:rPr>
              <a:t>(</a:t>
            </a:r>
            <a:r>
              <a:rPr lang="en-US" dirty="0" err="1" smtClean="0">
                <a:solidFill>
                  <a:srgbClr val="CCFFCC"/>
                </a:solidFill>
              </a:rPr>
              <a:t>Organização</a:t>
            </a:r>
            <a:r>
              <a:rPr lang="en-US" dirty="0" smtClean="0">
                <a:solidFill>
                  <a:srgbClr val="CCFFCC"/>
                </a:solidFill>
              </a:rPr>
              <a:t> Mundial de </a:t>
            </a:r>
            <a:r>
              <a:rPr lang="en-US" dirty="0" err="1" smtClean="0">
                <a:solidFill>
                  <a:srgbClr val="CCFFCC"/>
                </a:solidFill>
              </a:rPr>
              <a:t>Saúde</a:t>
            </a:r>
            <a:r>
              <a:rPr lang="en-US" dirty="0" smtClean="0">
                <a:solidFill>
                  <a:srgbClr val="CCFFCC"/>
                </a:solidFill>
              </a:rPr>
              <a:t> – 2000 </a:t>
            </a:r>
            <a:r>
              <a:rPr lang="en-US" dirty="0" err="1" smtClean="0">
                <a:solidFill>
                  <a:srgbClr val="CCFFCC"/>
                </a:solidFill>
              </a:rPr>
              <a:t>para</a:t>
            </a:r>
            <a:r>
              <a:rPr lang="en-US" dirty="0" smtClean="0">
                <a:solidFill>
                  <a:srgbClr val="CCFFCC"/>
                </a:solidFill>
              </a:rPr>
              <a:t> </a:t>
            </a:r>
            <a:r>
              <a:rPr lang="en-US" dirty="0" err="1" smtClean="0">
                <a:solidFill>
                  <a:srgbClr val="CCFFCC"/>
                </a:solidFill>
              </a:rPr>
              <a:t>cá</a:t>
            </a:r>
            <a:r>
              <a:rPr lang="en-US" dirty="0" smtClean="0">
                <a:solidFill>
                  <a:srgbClr val="CCFFCC"/>
                </a:solidFill>
              </a:rPr>
              <a:t>)</a:t>
            </a:r>
          </a:p>
          <a:p>
            <a:r>
              <a:rPr lang="en-US" dirty="0" smtClean="0"/>
              <a:t>PANDEMIA DE COVID-19 (</a:t>
            </a:r>
            <a:r>
              <a:rPr lang="en-US" dirty="0" err="1" smtClean="0"/>
              <a:t>aumento</a:t>
            </a:r>
            <a:r>
              <a:rPr lang="en-US" dirty="0" smtClean="0"/>
              <a:t> de 20% das </a:t>
            </a:r>
            <a:r>
              <a:rPr lang="en-US" dirty="0" err="1" smtClean="0"/>
              <a:t>queixas</a:t>
            </a:r>
            <a:r>
              <a:rPr lang="en-US" dirty="0" smtClean="0"/>
              <a:t> </a:t>
            </a:r>
            <a:r>
              <a:rPr lang="en-US" dirty="0" err="1" smtClean="0">
                <a:solidFill>
                  <a:srgbClr val="CCFFCC"/>
                </a:solidFill>
              </a:rPr>
              <a:t>associadas</a:t>
            </a:r>
            <a:r>
              <a:rPr lang="en-US" dirty="0" smtClean="0">
                <a:solidFill>
                  <a:srgbClr val="CCFFCC"/>
                </a:solidFill>
              </a:rPr>
              <a:t> </a:t>
            </a:r>
            <a:r>
              <a:rPr lang="en-US" dirty="0" err="1" smtClean="0">
                <a:solidFill>
                  <a:srgbClr val="CCFFCC"/>
                </a:solidFill>
              </a:rPr>
              <a:t>à</a:t>
            </a:r>
            <a:r>
              <a:rPr lang="en-US" dirty="0" smtClean="0">
                <a:solidFill>
                  <a:srgbClr val="CCFFCC"/>
                </a:solidFill>
              </a:rPr>
              <a:t> </a:t>
            </a:r>
            <a:r>
              <a:rPr lang="en-US" dirty="0" err="1" smtClean="0">
                <a:solidFill>
                  <a:srgbClr val="CCFFCC"/>
                </a:solidFill>
              </a:rPr>
              <a:t>saúde</a:t>
            </a:r>
            <a:r>
              <a:rPr lang="en-US" dirty="0" smtClean="0">
                <a:solidFill>
                  <a:srgbClr val="CCFFCC"/>
                </a:solidFill>
              </a:rPr>
              <a:t> mental)</a:t>
            </a:r>
            <a:endParaRPr lang="en-US" dirty="0">
              <a:solidFill>
                <a:srgbClr val="CCFFCC"/>
              </a:solidFill>
            </a:endParaRPr>
          </a:p>
        </p:txBody>
      </p:sp>
    </p:spTree>
    <p:extLst>
      <p:ext uri="{BB962C8B-B14F-4D97-AF65-F5344CB8AC3E}">
        <p14:creationId xmlns:p14="http://schemas.microsoft.com/office/powerpoint/2010/main" val="407193524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sychedei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463" y="1"/>
            <a:ext cx="7581900" cy="6858000"/>
          </a:xfrm>
          <a:prstGeom prst="rect">
            <a:avLst/>
          </a:prstGeom>
        </p:spPr>
      </p:pic>
      <p:sp>
        <p:nvSpPr>
          <p:cNvPr id="5" name="TextBox 4"/>
          <p:cNvSpPr txBox="1"/>
          <p:nvPr/>
        </p:nvSpPr>
        <p:spPr>
          <a:xfrm>
            <a:off x="1340620" y="150516"/>
            <a:ext cx="6085710" cy="830997"/>
          </a:xfrm>
          <a:prstGeom prst="rect">
            <a:avLst/>
          </a:prstGeom>
          <a:noFill/>
        </p:spPr>
        <p:txBody>
          <a:bodyPr wrap="square" rtlCol="0">
            <a:spAutoFit/>
          </a:bodyPr>
          <a:lstStyle/>
          <a:p>
            <a:r>
              <a:rPr lang="en-US" sz="4800" dirty="0" smtClean="0"/>
              <a:t>O QUE </a:t>
            </a:r>
            <a:r>
              <a:rPr lang="en-US" sz="4800" dirty="0" err="1" smtClean="0"/>
              <a:t>É</a:t>
            </a:r>
            <a:r>
              <a:rPr lang="en-US" sz="4800" dirty="0" smtClean="0"/>
              <a:t> A PAP?</a:t>
            </a:r>
            <a:endParaRPr lang="en-US" sz="4800" dirty="0"/>
          </a:p>
        </p:txBody>
      </p:sp>
    </p:spTree>
    <p:extLst>
      <p:ext uri="{BB962C8B-B14F-4D97-AF65-F5344CB8AC3E}">
        <p14:creationId xmlns:p14="http://schemas.microsoft.com/office/powerpoint/2010/main" val="174082434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uture.jpeg"/>
          <p:cNvPicPr>
            <a:picLocks noGrp="1" noChangeAspect="1"/>
          </p:cNvPicPr>
          <p:nvPr>
            <p:ph idx="1"/>
          </p:nvPr>
        </p:nvPicPr>
        <p:blipFill>
          <a:blip r:embed="rId2">
            <a:extLst>
              <a:ext uri="{28A0092B-C50C-407E-A947-70E740481C1C}">
                <a14:useLocalDpi xmlns:a14="http://schemas.microsoft.com/office/drawing/2010/main" val="0"/>
              </a:ext>
            </a:extLst>
          </a:blip>
          <a:srcRect t="23910" b="23910"/>
          <a:stretch>
            <a:fillRect/>
          </a:stretch>
        </p:blipFill>
        <p:spPr>
          <a:xfrm>
            <a:off x="0" y="117475"/>
            <a:ext cx="9144000" cy="6740525"/>
          </a:xfrm>
        </p:spPr>
      </p:pic>
      <p:sp>
        <p:nvSpPr>
          <p:cNvPr id="3" name="TextBox 2"/>
          <p:cNvSpPr txBox="1"/>
          <p:nvPr/>
        </p:nvSpPr>
        <p:spPr>
          <a:xfrm>
            <a:off x="0" y="723287"/>
            <a:ext cx="8943348" cy="1415772"/>
          </a:xfrm>
          <a:prstGeom prst="rect">
            <a:avLst/>
          </a:prstGeom>
          <a:noFill/>
        </p:spPr>
        <p:txBody>
          <a:bodyPr wrap="square" rtlCol="0">
            <a:spAutoFit/>
          </a:bodyPr>
          <a:lstStyle/>
          <a:p>
            <a:r>
              <a:rPr lang="en-US" sz="3200" dirty="0" smtClean="0"/>
              <a:t>AGONISTAS RECEPTORES 5HT-2A</a:t>
            </a:r>
          </a:p>
          <a:p>
            <a:pPr marL="342900" indent="-342900">
              <a:buAutoNum type="arabicPeriod"/>
            </a:pPr>
            <a:endParaRPr lang="en-US" dirty="0" smtClean="0"/>
          </a:p>
          <a:p>
            <a:endParaRPr lang="en-US" dirty="0"/>
          </a:p>
          <a:p>
            <a:endParaRPr lang="en-US" dirty="0"/>
          </a:p>
        </p:txBody>
      </p:sp>
    </p:spTree>
    <p:extLst>
      <p:ext uri="{BB962C8B-B14F-4D97-AF65-F5344CB8AC3E}">
        <p14:creationId xmlns:p14="http://schemas.microsoft.com/office/powerpoint/2010/main" val="94601220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haman.jpeg"/>
          <p:cNvPicPr>
            <a:picLocks noGrp="1" noChangeAspect="1"/>
          </p:cNvPicPr>
          <p:nvPr>
            <p:ph idx="1"/>
          </p:nvPr>
        </p:nvPicPr>
        <p:blipFill>
          <a:blip r:embed="rId2">
            <a:extLst>
              <a:ext uri="{28A0092B-C50C-407E-A947-70E740481C1C}">
                <a14:useLocalDpi xmlns:a14="http://schemas.microsoft.com/office/drawing/2010/main" val="0"/>
              </a:ext>
            </a:extLst>
          </a:blip>
          <a:srcRect t="7225" b="7225"/>
          <a:stretch>
            <a:fillRect/>
          </a:stretch>
        </p:blipFill>
        <p:spPr>
          <a:xfrm>
            <a:off x="779462" y="1761565"/>
            <a:ext cx="7581901" cy="3953436"/>
          </a:xfrm>
        </p:spPr>
      </p:pic>
      <p:sp>
        <p:nvSpPr>
          <p:cNvPr id="2" name="Title 1"/>
          <p:cNvSpPr>
            <a:spLocks noGrp="1"/>
          </p:cNvSpPr>
          <p:nvPr>
            <p:ph type="title"/>
          </p:nvPr>
        </p:nvSpPr>
        <p:spPr>
          <a:xfrm>
            <a:off x="779462" y="0"/>
            <a:ext cx="7581901" cy="7120929"/>
          </a:xfrm>
        </p:spPr>
        <p:txBody>
          <a:bodyPr/>
          <a:lstStyle/>
          <a:p>
            <a:pPr algn="l"/>
            <a:r>
              <a:rPr lang="en-US" sz="2800" dirty="0" smtClean="0"/>
              <a:t>- Estado </a:t>
            </a:r>
            <a:r>
              <a:rPr lang="en-US" sz="2800" dirty="0"/>
              <a:t>de SUGESTIONABILIDADE (</a:t>
            </a:r>
            <a:r>
              <a:rPr lang="en-US" sz="2800" dirty="0" err="1"/>
              <a:t>como</a:t>
            </a:r>
            <a:r>
              <a:rPr lang="en-US" sz="2800" dirty="0"/>
              <a:t> um </a:t>
            </a:r>
            <a:r>
              <a:rPr lang="en-US" sz="2800" dirty="0" err="1"/>
              <a:t>efeito</a:t>
            </a:r>
            <a:r>
              <a:rPr lang="en-US" sz="2800" dirty="0"/>
              <a:t>-placebo </a:t>
            </a:r>
            <a:r>
              <a:rPr lang="en-US" sz="2800" dirty="0" err="1"/>
              <a:t>amplificado</a:t>
            </a:r>
            <a:r>
              <a:rPr lang="en-US" sz="2800" dirty="0"/>
              <a:t>)</a:t>
            </a:r>
            <a:br>
              <a:rPr lang="en-US" sz="2800" dirty="0"/>
            </a:br>
            <a:r>
              <a:rPr lang="en-US" sz="2800" dirty="0" smtClean="0"/>
              <a:t/>
            </a:r>
            <a:br>
              <a:rPr lang="en-US" sz="2800" dirty="0" smtClean="0"/>
            </a:br>
            <a:r>
              <a:rPr lang="en-US" sz="2800" dirty="0" smtClean="0"/>
              <a:t>- NEUROPLASTICIDADE</a:t>
            </a:r>
            <a:r>
              <a:rPr lang="en-US" sz="2800" dirty="0"/>
              <a:t/>
            </a:r>
            <a:br>
              <a:rPr lang="en-US" sz="2800" dirty="0"/>
            </a:br>
            <a:r>
              <a:rPr lang="en-US" sz="2800" dirty="0" smtClean="0"/>
              <a:t> (</a:t>
            </a:r>
            <a:r>
              <a:rPr lang="en-US" sz="2800" dirty="0" err="1" smtClean="0"/>
              <a:t>flexibilização</a:t>
            </a:r>
            <a:r>
              <a:rPr lang="en-US" sz="2800" dirty="0" smtClean="0"/>
              <a:t> de </a:t>
            </a:r>
            <a:r>
              <a:rPr lang="en-US" sz="2800" dirty="0" err="1" smtClean="0"/>
              <a:t>padrões</a:t>
            </a:r>
            <a:r>
              <a:rPr lang="en-US" sz="2800" dirty="0" smtClean="0"/>
              <a:t>)</a:t>
            </a:r>
            <a:br>
              <a:rPr lang="en-US" sz="2800" dirty="0" smtClean="0"/>
            </a:b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800" dirty="0"/>
              <a:t/>
            </a:r>
            <a:br>
              <a:rPr lang="en-US" sz="2800" dirty="0"/>
            </a:br>
            <a:r>
              <a:rPr lang="en-US" sz="2800" dirty="0" smtClean="0"/>
              <a:t/>
            </a:r>
            <a:br>
              <a:rPr lang="en-US" sz="2800" dirty="0" smtClean="0"/>
            </a:br>
            <a:r>
              <a:rPr lang="en-US" sz="2800" dirty="0"/>
              <a:t/>
            </a:r>
            <a:br>
              <a:rPr lang="en-US" sz="2800" dirty="0"/>
            </a:br>
            <a:r>
              <a:rPr lang="en-US" sz="2800" dirty="0"/>
              <a:t/>
            </a:r>
            <a:br>
              <a:rPr lang="en-US" sz="2800" dirty="0"/>
            </a:br>
            <a:r>
              <a:rPr lang="en-US" sz="2800" dirty="0" smtClean="0"/>
              <a:t>- Estado </a:t>
            </a:r>
            <a:r>
              <a:rPr lang="en-US" sz="2800" dirty="0"/>
              <a:t>HOLOTRÓPICO ( </a:t>
            </a:r>
            <a:r>
              <a:rPr lang="en-US" sz="2800" dirty="0" err="1"/>
              <a:t>ou</a:t>
            </a:r>
            <a:r>
              <a:rPr lang="en-US" sz="2800" dirty="0"/>
              <a:t> ESTADO ALTERADO DA CONSCIÊNCIA)</a:t>
            </a:r>
          </a:p>
        </p:txBody>
      </p:sp>
      <p:sp>
        <p:nvSpPr>
          <p:cNvPr id="3" name="TextBox 2"/>
          <p:cNvSpPr txBox="1"/>
          <p:nvPr/>
        </p:nvSpPr>
        <p:spPr>
          <a:xfrm>
            <a:off x="779462" y="6197600"/>
            <a:ext cx="8034338" cy="369332"/>
          </a:xfrm>
          <a:prstGeom prst="rect">
            <a:avLst/>
          </a:prstGeom>
          <a:noFill/>
        </p:spPr>
        <p:txBody>
          <a:bodyPr wrap="square" rtlCol="0">
            <a:spAutoFit/>
          </a:bodyPr>
          <a:lstStyle/>
          <a:p>
            <a:r>
              <a:rPr lang="en-US" dirty="0" smtClean="0"/>
              <a:t>.</a:t>
            </a:r>
            <a:r>
              <a:rPr lang="en-US" dirty="0"/>
              <a:t>, </a:t>
            </a:r>
          </a:p>
        </p:txBody>
      </p:sp>
    </p:spTree>
    <p:extLst>
      <p:ext uri="{BB962C8B-B14F-4D97-AF65-F5344CB8AC3E}">
        <p14:creationId xmlns:p14="http://schemas.microsoft.com/office/powerpoint/2010/main" val="354390114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descr="therapy.jpg"/>
          <p:cNvPicPr>
            <a:picLocks noChangeAspect="1"/>
          </p:cNvPicPr>
          <p:nvPr/>
        </p:nvPicPr>
        <p:blipFill>
          <a:blip r:embed="rId2">
            <a:extLst>
              <a:ext uri="{28A0092B-C50C-407E-A947-70E740481C1C}">
                <a14:useLocalDpi xmlns:a14="http://schemas.microsoft.com/office/drawing/2010/main" val="0"/>
              </a:ext>
            </a:extLst>
          </a:blip>
          <a:srcRect l="-1140" r="-1140"/>
          <a:stretch>
            <a:fillRect/>
          </a:stretch>
        </p:blipFill>
        <p:spPr>
          <a:xfrm>
            <a:off x="457200" y="1600200"/>
            <a:ext cx="8229600" cy="4525963"/>
          </a:xfrm>
          <a:prstGeom prst="rect">
            <a:avLst/>
          </a:prstGeom>
        </p:spPr>
      </p:pic>
      <p:pic>
        <p:nvPicPr>
          <p:cNvPr id="5" name="Content Placeholder 3" descr="therapy.jpg"/>
          <p:cNvPicPr>
            <a:picLocks noChangeAspect="1"/>
          </p:cNvPicPr>
          <p:nvPr/>
        </p:nvPicPr>
        <p:blipFill>
          <a:blip r:embed="rId2">
            <a:extLst>
              <a:ext uri="{28A0092B-C50C-407E-A947-70E740481C1C}">
                <a14:useLocalDpi xmlns:a14="http://schemas.microsoft.com/office/drawing/2010/main" val="0"/>
              </a:ext>
            </a:extLst>
          </a:blip>
          <a:srcRect l="-1140" r="-1140"/>
          <a:stretch>
            <a:fillRect/>
          </a:stretch>
        </p:blipFill>
        <p:spPr>
          <a:xfrm>
            <a:off x="-139311" y="0"/>
            <a:ext cx="9283311" cy="6858000"/>
          </a:xfrm>
          <a:prstGeom prst="rect">
            <a:avLst/>
          </a:prstGeom>
        </p:spPr>
      </p:pic>
      <p:sp>
        <p:nvSpPr>
          <p:cNvPr id="6" name="TextBox 5"/>
          <p:cNvSpPr txBox="1"/>
          <p:nvPr/>
        </p:nvSpPr>
        <p:spPr>
          <a:xfrm>
            <a:off x="2981116" y="1948138"/>
            <a:ext cx="5858084" cy="3816429"/>
          </a:xfrm>
          <a:prstGeom prst="rect">
            <a:avLst/>
          </a:prstGeom>
          <a:noFill/>
        </p:spPr>
        <p:txBody>
          <a:bodyPr wrap="square" rtlCol="0">
            <a:spAutoFit/>
          </a:bodyPr>
          <a:lstStyle/>
          <a:p>
            <a:r>
              <a:rPr lang="en-US" sz="3200" dirty="0" smtClean="0"/>
              <a:t>SET e SETTING</a:t>
            </a:r>
          </a:p>
          <a:p>
            <a:endParaRPr lang="en-US" sz="3200" dirty="0"/>
          </a:p>
          <a:p>
            <a:pPr marL="285750" indent="-285750">
              <a:buFontTx/>
              <a:buChar char="-"/>
            </a:pPr>
            <a:r>
              <a:rPr lang="en-US" sz="3200" dirty="0" smtClean="0"/>
              <a:t>SESSÕES PREPARATÓRIAS</a:t>
            </a:r>
          </a:p>
          <a:p>
            <a:pPr marL="285750" indent="-285750">
              <a:buFontTx/>
              <a:buChar char="-"/>
            </a:pPr>
            <a:endParaRPr lang="en-US" sz="3200" dirty="0"/>
          </a:p>
          <a:p>
            <a:pPr marL="285750" indent="-285750">
              <a:buFontTx/>
              <a:buChar char="-"/>
            </a:pPr>
            <a:r>
              <a:rPr lang="en-US" sz="3200" dirty="0" smtClean="0"/>
              <a:t>SESSÃO PSICODÉLICA</a:t>
            </a:r>
          </a:p>
          <a:p>
            <a:pPr marL="285750" indent="-285750">
              <a:buFontTx/>
              <a:buChar char="-"/>
            </a:pPr>
            <a:endParaRPr lang="en-US" sz="3200" dirty="0"/>
          </a:p>
          <a:p>
            <a:pPr marL="285750" indent="-285750">
              <a:buFontTx/>
              <a:buChar char="-"/>
            </a:pPr>
            <a:r>
              <a:rPr lang="en-US" sz="3200" dirty="0" smtClean="0"/>
              <a:t>SESSÕES INTEGRATIVAS</a:t>
            </a:r>
          </a:p>
          <a:p>
            <a:pPr marL="285750" indent="-285750">
              <a:buFontTx/>
              <a:buChar char="-"/>
            </a:pPr>
            <a:endParaRPr lang="en-US" dirty="0"/>
          </a:p>
        </p:txBody>
      </p:sp>
    </p:spTree>
    <p:extLst>
      <p:ext uri="{BB962C8B-B14F-4D97-AF65-F5344CB8AC3E}">
        <p14:creationId xmlns:p14="http://schemas.microsoft.com/office/powerpoint/2010/main" val="268849559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images.jpg"/>
          <p:cNvPicPr>
            <a:picLocks noGrp="1" noChangeAspect="1"/>
          </p:cNvPicPr>
          <p:nvPr>
            <p:ph idx="1"/>
          </p:nvPr>
        </p:nvPicPr>
        <p:blipFill>
          <a:blip r:embed="rId2">
            <a:extLst>
              <a:ext uri="{28A0092B-C50C-407E-A947-70E740481C1C}">
                <a14:useLocalDpi xmlns:a14="http://schemas.microsoft.com/office/drawing/2010/main" val="0"/>
              </a:ext>
            </a:extLst>
          </a:blip>
          <a:srcRect l="-66043" r="-66043"/>
          <a:stretch>
            <a:fillRect/>
          </a:stretch>
        </p:blipFill>
        <p:spPr>
          <a:xfrm>
            <a:off x="-1058385" y="141129"/>
            <a:ext cx="11395271" cy="6075565"/>
          </a:xfrm>
        </p:spPr>
      </p:pic>
      <p:sp>
        <p:nvSpPr>
          <p:cNvPr id="3" name="TextBox 2"/>
          <p:cNvSpPr txBox="1"/>
          <p:nvPr/>
        </p:nvSpPr>
        <p:spPr>
          <a:xfrm>
            <a:off x="2188879" y="6121843"/>
            <a:ext cx="4929155" cy="646331"/>
          </a:xfrm>
          <a:prstGeom prst="rect">
            <a:avLst/>
          </a:prstGeom>
          <a:noFill/>
        </p:spPr>
        <p:txBody>
          <a:bodyPr wrap="square" rtlCol="0">
            <a:spAutoFit/>
          </a:bodyPr>
          <a:lstStyle/>
          <a:p>
            <a:r>
              <a:rPr lang="en-US" dirty="0" err="1" smtClean="0"/>
              <a:t>Imagem</a:t>
            </a:r>
            <a:r>
              <a:rPr lang="en-US" dirty="0" smtClean="0"/>
              <a:t>: Carl Jung</a:t>
            </a:r>
          </a:p>
          <a:p>
            <a:r>
              <a:rPr lang="en-US" dirty="0" err="1" smtClean="0"/>
              <a:t>Fonte</a:t>
            </a:r>
            <a:r>
              <a:rPr lang="en-US" dirty="0" smtClean="0"/>
              <a:t>: </a:t>
            </a:r>
            <a:r>
              <a:rPr lang="en-US" dirty="0" err="1" smtClean="0"/>
              <a:t>Livro</a:t>
            </a:r>
            <a:r>
              <a:rPr lang="en-US" dirty="0" smtClean="0"/>
              <a:t> </a:t>
            </a:r>
            <a:r>
              <a:rPr lang="en-US" dirty="0" err="1" smtClean="0"/>
              <a:t>Vermelho</a:t>
            </a:r>
            <a:r>
              <a:rPr lang="en-US" dirty="0" smtClean="0"/>
              <a:t>, Ed. </a:t>
            </a:r>
            <a:r>
              <a:rPr lang="en-US" dirty="0" err="1" smtClean="0"/>
              <a:t>Vozes</a:t>
            </a:r>
            <a:r>
              <a:rPr lang="en-US" dirty="0" smtClean="0"/>
              <a:t>, 2010.</a:t>
            </a:r>
            <a:endParaRPr lang="en-US" dirty="0"/>
          </a:p>
        </p:txBody>
      </p:sp>
    </p:spTree>
    <p:extLst>
      <p:ext uri="{BB962C8B-B14F-4D97-AF65-F5344CB8AC3E}">
        <p14:creationId xmlns:p14="http://schemas.microsoft.com/office/powerpoint/2010/main" val="1224334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endParaRPr lang="en-US" sz="1400" dirty="0">
              <a:solidFill>
                <a:srgbClr val="000000"/>
              </a:solidFill>
            </a:endParaRPr>
          </a:p>
        </p:txBody>
      </p:sp>
      <p:sp>
        <p:nvSpPr>
          <p:cNvPr id="4" name="TextBox 3"/>
          <p:cNvSpPr txBox="1"/>
          <p:nvPr/>
        </p:nvSpPr>
        <p:spPr>
          <a:xfrm>
            <a:off x="7586133" y="2794000"/>
            <a:ext cx="184666" cy="369332"/>
          </a:xfrm>
          <a:prstGeom prst="rect">
            <a:avLst/>
          </a:prstGeom>
          <a:noFill/>
        </p:spPr>
        <p:txBody>
          <a:bodyPr wrap="none" rtlCol="0">
            <a:spAutoFit/>
          </a:bodyPr>
          <a:lstStyle/>
          <a:p>
            <a:endParaRPr lang="en-US" dirty="0"/>
          </a:p>
        </p:txBody>
      </p:sp>
      <p:pic>
        <p:nvPicPr>
          <p:cNvPr id="6" name="Picture 5" descr="conundr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0368" cy="6858000"/>
          </a:xfrm>
          <a:prstGeom prst="rect">
            <a:avLst/>
          </a:prstGeom>
        </p:spPr>
      </p:pic>
      <p:sp>
        <p:nvSpPr>
          <p:cNvPr id="2" name="Title 1"/>
          <p:cNvSpPr>
            <a:spLocks noGrp="1"/>
          </p:cNvSpPr>
          <p:nvPr>
            <p:ph type="ctrTitle"/>
          </p:nvPr>
        </p:nvSpPr>
        <p:spPr>
          <a:xfrm>
            <a:off x="973666" y="864417"/>
            <a:ext cx="7563968" cy="5993583"/>
          </a:xfrm>
        </p:spPr>
        <p:txBody>
          <a:bodyPr>
            <a:noAutofit/>
          </a:bodyPr>
          <a:lstStyle/>
          <a:p>
            <a:pPr algn="l"/>
            <a:r>
              <a:rPr lang="pt-BR" sz="2000" dirty="0" smtClean="0">
                <a:effectLst/>
              </a:rPr>
              <a:t>(</a:t>
            </a:r>
            <a:r>
              <a:rPr lang="pt-BR" sz="2000" dirty="0">
                <a:effectLst/>
              </a:rPr>
              <a:t>1) alívio da ansiedade e depressão de pacientes com doenças que ameaçam a vida / terminais (ou seja dentro do espectro de cuidados paliativos</a:t>
            </a:r>
            <a:r>
              <a:rPr lang="pt-BR" sz="2000" dirty="0" smtClean="0">
                <a:effectLst/>
              </a:rPr>
              <a:t>)</a:t>
            </a:r>
            <a:r>
              <a:rPr lang="pt-BR" sz="2000" dirty="0">
                <a:effectLst/>
              </a:rPr>
              <a:t/>
            </a:r>
            <a:br>
              <a:rPr lang="pt-BR" sz="2000" dirty="0">
                <a:effectLst/>
              </a:rPr>
            </a:br>
            <a:r>
              <a:rPr lang="pt-BR" sz="2000" dirty="0" smtClean="0">
                <a:effectLst/>
              </a:rPr>
              <a:t>(</a:t>
            </a:r>
            <a:r>
              <a:rPr lang="pt-BR" sz="2000" dirty="0">
                <a:effectLst/>
              </a:rPr>
              <a:t>2) transtorno de humor </a:t>
            </a:r>
            <a:r>
              <a:rPr lang="pt-BR" sz="2000" dirty="0" smtClean="0">
                <a:effectLst/>
              </a:rPr>
              <a:t>unipolar</a:t>
            </a:r>
            <a:r>
              <a:rPr lang="pt-BR" sz="2000" dirty="0">
                <a:effectLst/>
              </a:rPr>
              <a:t/>
            </a:r>
            <a:br>
              <a:rPr lang="pt-BR" sz="2000" dirty="0">
                <a:effectLst/>
              </a:rPr>
            </a:br>
            <a:r>
              <a:rPr lang="pt-BR" sz="2000" dirty="0" smtClean="0">
                <a:effectLst/>
              </a:rPr>
              <a:t>(</a:t>
            </a:r>
            <a:r>
              <a:rPr lang="pt-BR" sz="2000" dirty="0">
                <a:effectLst/>
              </a:rPr>
              <a:t>3) transtorno obsessivo-</a:t>
            </a:r>
            <a:r>
              <a:rPr lang="pt-BR" sz="2000" dirty="0" smtClean="0">
                <a:effectLst/>
              </a:rPr>
              <a:t>compulsivo</a:t>
            </a:r>
            <a:r>
              <a:rPr lang="pt-BR" sz="2000" dirty="0">
                <a:effectLst/>
              </a:rPr>
              <a:t/>
            </a:r>
            <a:br>
              <a:rPr lang="pt-BR" sz="2000" dirty="0">
                <a:effectLst/>
              </a:rPr>
            </a:br>
            <a:r>
              <a:rPr lang="pt-BR" sz="2000" dirty="0" smtClean="0">
                <a:effectLst/>
              </a:rPr>
              <a:t>(</a:t>
            </a:r>
            <a:r>
              <a:rPr lang="pt-BR" sz="2000" dirty="0">
                <a:effectLst/>
              </a:rPr>
              <a:t>4) tratamento de dependência química (álcool, nicotina, opióides), (5) cefaleia em </a:t>
            </a:r>
            <a:r>
              <a:rPr lang="pt-BR" sz="2000" dirty="0" smtClean="0">
                <a:effectLst/>
              </a:rPr>
              <a:t>salvas</a:t>
            </a:r>
            <a:br>
              <a:rPr lang="pt-BR" sz="2000" dirty="0" smtClean="0">
                <a:effectLst/>
              </a:rPr>
            </a:br>
            <a:r>
              <a:rPr lang="pt-BR" sz="2000" dirty="0" smtClean="0">
                <a:effectLst/>
              </a:rPr>
              <a:t> </a:t>
            </a:r>
            <a:r>
              <a:rPr lang="pt-BR" sz="2000" dirty="0">
                <a:effectLst/>
              </a:rPr>
              <a:t>(6) transtorno do espectro </a:t>
            </a:r>
            <a:r>
              <a:rPr lang="pt-BR" sz="2000" dirty="0" smtClean="0">
                <a:effectLst/>
              </a:rPr>
              <a:t>autista</a:t>
            </a:r>
            <a:r>
              <a:rPr lang="pt-BR" sz="2000" dirty="0">
                <a:effectLst/>
              </a:rPr>
              <a:t/>
            </a:r>
            <a:br>
              <a:rPr lang="pt-BR" sz="2000" dirty="0">
                <a:effectLst/>
              </a:rPr>
            </a:br>
            <a:r>
              <a:rPr lang="pt-BR" sz="2000" dirty="0" smtClean="0">
                <a:effectLst/>
              </a:rPr>
              <a:t>(</a:t>
            </a:r>
            <a:r>
              <a:rPr lang="pt-BR" sz="2000" dirty="0">
                <a:effectLst/>
              </a:rPr>
              <a:t>7) glaucoma (como hipotensores</a:t>
            </a:r>
            <a:r>
              <a:rPr lang="pt-BR" sz="2000" dirty="0" smtClean="0">
                <a:effectLst/>
              </a:rPr>
              <a:t>)</a:t>
            </a:r>
            <a:r>
              <a:rPr lang="pt-BR" sz="2000" dirty="0">
                <a:effectLst/>
              </a:rPr>
              <a:t/>
            </a:r>
            <a:br>
              <a:rPr lang="pt-BR" sz="2000" dirty="0">
                <a:effectLst/>
              </a:rPr>
            </a:br>
            <a:r>
              <a:rPr lang="pt-BR" sz="2000" dirty="0" smtClean="0">
                <a:effectLst/>
              </a:rPr>
              <a:t>(</a:t>
            </a:r>
            <a:r>
              <a:rPr lang="pt-BR" sz="2000" dirty="0">
                <a:effectLst/>
              </a:rPr>
              <a:t>8) como nootrópicos, seja na melhora na função </a:t>
            </a:r>
            <a:r>
              <a:rPr lang="pt-BR" sz="2000" dirty="0" smtClean="0">
                <a:effectLst/>
              </a:rPr>
              <a:t>cognitiva</a:t>
            </a:r>
            <a:r>
              <a:rPr lang="pt-BR" sz="2000" dirty="0">
                <a:effectLst/>
              </a:rPr>
              <a:t/>
            </a:r>
            <a:br>
              <a:rPr lang="pt-BR" sz="2000" dirty="0">
                <a:effectLst/>
              </a:rPr>
            </a:br>
            <a:r>
              <a:rPr lang="pt-BR" sz="2000" dirty="0" smtClean="0">
                <a:effectLst/>
              </a:rPr>
              <a:t>(</a:t>
            </a:r>
            <a:r>
              <a:rPr lang="pt-BR" sz="2000" dirty="0">
                <a:effectLst/>
              </a:rPr>
              <a:t>9) ou </a:t>
            </a:r>
            <a:r>
              <a:rPr lang="pt-BR" sz="2000" dirty="0" smtClean="0">
                <a:effectLst/>
              </a:rPr>
              <a:t>na </a:t>
            </a:r>
            <a:r>
              <a:rPr lang="pt-BR" sz="2000" dirty="0">
                <a:effectLst/>
              </a:rPr>
              <a:t>melhora na </a:t>
            </a:r>
            <a:r>
              <a:rPr lang="pt-BR" sz="2000" dirty="0" smtClean="0">
                <a:effectLst/>
              </a:rPr>
              <a:t>criatividade</a:t>
            </a:r>
            <a:br>
              <a:rPr lang="pt-BR" sz="2000" dirty="0" smtClean="0">
                <a:effectLst/>
              </a:rPr>
            </a:br>
            <a:r>
              <a:rPr lang="pt-BR" sz="2000" dirty="0" smtClean="0">
                <a:effectLst/>
              </a:rPr>
              <a:t> </a:t>
            </a:r>
            <a:r>
              <a:rPr lang="pt-BR" sz="2000" dirty="0">
                <a:effectLst/>
              </a:rPr>
              <a:t>(10) na regeneração </a:t>
            </a:r>
            <a:r>
              <a:rPr lang="pt-BR" sz="2000" dirty="0" smtClean="0">
                <a:effectLst/>
              </a:rPr>
              <a:t>tecidual</a:t>
            </a:r>
            <a:br>
              <a:rPr lang="pt-BR" sz="2000" dirty="0" smtClean="0">
                <a:effectLst/>
              </a:rPr>
            </a:br>
            <a:r>
              <a:rPr lang="pt-BR" sz="2000" dirty="0" smtClean="0">
                <a:effectLst/>
              </a:rPr>
              <a:t> </a:t>
            </a:r>
            <a:r>
              <a:rPr lang="pt-BR" sz="2000" dirty="0">
                <a:effectLst/>
              </a:rPr>
              <a:t>(11) pelos seus efeitos na resposta imune (inclusive postulando-se seus efeitos em doenças alérgicas e autoimunes</a:t>
            </a:r>
            <a:r>
              <a:rPr lang="pt-BR" sz="2000" dirty="0" smtClean="0">
                <a:effectLst/>
              </a:rPr>
              <a:t>)</a:t>
            </a:r>
            <a:br>
              <a:rPr lang="pt-BR" sz="2000" dirty="0" smtClean="0">
                <a:effectLst/>
              </a:rPr>
            </a:br>
            <a:r>
              <a:rPr lang="pt-BR" sz="2000" dirty="0" smtClean="0">
                <a:effectLst/>
              </a:rPr>
              <a:t>(</a:t>
            </a:r>
            <a:r>
              <a:rPr lang="pt-BR" sz="2000" dirty="0">
                <a:effectLst/>
              </a:rPr>
              <a:t>12) na diferenciação e crescimento celular (NICHOLS, 2016). </a:t>
            </a:r>
            <a:br>
              <a:rPr lang="pt-BR" sz="2000" dirty="0">
                <a:effectLst/>
              </a:rPr>
            </a:br>
            <a:r>
              <a:rPr lang="en-US" sz="2000" b="1" dirty="0" smtClean="0">
                <a:solidFill>
                  <a:schemeClr val="bg1"/>
                </a:solidFill>
                <a:latin typeface="Desdemona"/>
                <a:cs typeface="Desdemona"/>
              </a:rPr>
              <a:t>RO PSICODÉLICO</a:t>
            </a:r>
            <a:endParaRPr lang="en-US" sz="2000" b="1" dirty="0">
              <a:solidFill>
                <a:schemeClr val="bg1"/>
              </a:solidFill>
              <a:latin typeface="Desdemona"/>
              <a:cs typeface="Desdemona"/>
            </a:endParaRPr>
          </a:p>
        </p:txBody>
      </p:sp>
    </p:spTree>
    <p:extLst>
      <p:ext uri="{BB962C8B-B14F-4D97-AF65-F5344CB8AC3E}">
        <p14:creationId xmlns:p14="http://schemas.microsoft.com/office/powerpoint/2010/main" val="2173342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psyc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4818" y="107577"/>
            <a:ext cx="4709182" cy="6858000"/>
          </a:xfrm>
          <a:prstGeom prst="rect">
            <a:avLst/>
          </a:prstGeom>
          <a:solidFill>
            <a:srgbClr val="C0504D"/>
          </a:solidFill>
          <a:ln>
            <a:solidFill>
              <a:srgbClr val="4F81BD"/>
            </a:solidFill>
          </a:ln>
        </p:spPr>
      </p:pic>
      <p:pic>
        <p:nvPicPr>
          <p:cNvPr id="5" name="Content Placeholder 3" descr="necropolitica.jpg"/>
          <p:cNvPicPr>
            <a:picLocks noChangeAspect="1"/>
          </p:cNvPicPr>
          <p:nvPr/>
        </p:nvPicPr>
        <p:blipFill>
          <a:blip r:embed="rId3">
            <a:extLst>
              <a:ext uri="{28A0092B-C50C-407E-A947-70E740481C1C}">
                <a14:useLocalDpi xmlns:a14="http://schemas.microsoft.com/office/drawing/2010/main" val="0"/>
              </a:ext>
            </a:extLst>
          </a:blip>
          <a:srcRect l="-17299" r="-17299"/>
          <a:stretch>
            <a:fillRect/>
          </a:stretch>
        </p:blipFill>
        <p:spPr>
          <a:xfrm>
            <a:off x="-820585" y="107576"/>
            <a:ext cx="6963601" cy="6750424"/>
          </a:xfrm>
          <a:prstGeom prst="rect">
            <a:avLst/>
          </a:prstGeom>
        </p:spPr>
      </p:pic>
    </p:spTree>
    <p:extLst>
      <p:ext uri="{BB962C8B-B14F-4D97-AF65-F5344CB8AC3E}">
        <p14:creationId xmlns:p14="http://schemas.microsoft.com/office/powerpoint/2010/main" val="212296814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ntropoceno_.jp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a:xfrm>
            <a:off x="-988359" y="0"/>
            <a:ext cx="11139258" cy="6126163"/>
          </a:xfrm>
        </p:spPr>
      </p:pic>
      <p:sp>
        <p:nvSpPr>
          <p:cNvPr id="5" name="TextBox 4"/>
          <p:cNvSpPr txBox="1"/>
          <p:nvPr/>
        </p:nvSpPr>
        <p:spPr>
          <a:xfrm>
            <a:off x="1662931" y="6073170"/>
            <a:ext cx="5956373" cy="646331"/>
          </a:xfrm>
          <a:prstGeom prst="rect">
            <a:avLst/>
          </a:prstGeom>
          <a:noFill/>
        </p:spPr>
        <p:txBody>
          <a:bodyPr wrap="square" rtlCol="0">
            <a:spAutoFit/>
          </a:bodyPr>
          <a:lstStyle/>
          <a:p>
            <a:r>
              <a:rPr lang="en-US" dirty="0" err="1" smtClean="0"/>
              <a:t>Fonte</a:t>
            </a:r>
            <a:r>
              <a:rPr lang="en-US" dirty="0" smtClean="0"/>
              <a:t>: https://</a:t>
            </a:r>
            <a:r>
              <a:rPr lang="en-US" dirty="0" err="1" smtClean="0"/>
              <a:t>gpsciencestudiesuem.wordpress.com</a:t>
            </a:r>
            <a:r>
              <a:rPr lang="en-US" dirty="0" smtClean="0"/>
              <a:t>/tag/</a:t>
            </a:r>
            <a:r>
              <a:rPr lang="en-US" dirty="0" err="1" smtClean="0"/>
              <a:t>antropoceno</a:t>
            </a:r>
            <a:r>
              <a:rPr lang="en-US" dirty="0" smtClean="0"/>
              <a:t>/</a:t>
            </a:r>
            <a:endParaRPr lang="en-US" dirty="0"/>
          </a:p>
        </p:txBody>
      </p:sp>
    </p:spTree>
    <p:extLst>
      <p:ext uri="{BB962C8B-B14F-4D97-AF65-F5344CB8AC3E}">
        <p14:creationId xmlns:p14="http://schemas.microsoft.com/office/powerpoint/2010/main" val="3128116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ptura de Tela 2021-04-09 às 18.46.26.png"/>
          <p:cNvPicPr>
            <a:picLocks noGrp="1" noChangeAspect="1"/>
          </p:cNvPicPr>
          <p:nvPr>
            <p:ph idx="1"/>
          </p:nvPr>
        </p:nvPicPr>
        <p:blipFill>
          <a:blip r:embed="rId2">
            <a:extLst>
              <a:ext uri="{28A0092B-C50C-407E-A947-70E740481C1C}">
                <a14:useLocalDpi xmlns:a14="http://schemas.microsoft.com/office/drawing/2010/main" val="0"/>
              </a:ext>
            </a:extLst>
          </a:blip>
          <a:srcRect l="-37368" r="-37368"/>
          <a:stretch>
            <a:fillRect/>
          </a:stretch>
        </p:blipFill>
        <p:spPr>
          <a:xfrm>
            <a:off x="-2835070" y="765910"/>
            <a:ext cx="13583157" cy="6058538"/>
          </a:xfrm>
        </p:spPr>
      </p:pic>
      <p:sp>
        <p:nvSpPr>
          <p:cNvPr id="5" name="TextBox 4"/>
          <p:cNvSpPr txBox="1"/>
          <p:nvPr/>
        </p:nvSpPr>
        <p:spPr>
          <a:xfrm>
            <a:off x="1069376" y="5903893"/>
            <a:ext cx="7785773" cy="646331"/>
          </a:xfrm>
          <a:prstGeom prst="rect">
            <a:avLst/>
          </a:prstGeom>
          <a:noFill/>
        </p:spPr>
        <p:txBody>
          <a:bodyPr wrap="square" rtlCol="0">
            <a:spAutoFit/>
          </a:bodyPr>
          <a:lstStyle/>
          <a:p>
            <a:r>
              <a:rPr lang="en-US" dirty="0" err="1"/>
              <a:t>Imagem</a:t>
            </a:r>
            <a:r>
              <a:rPr lang="en-US" dirty="0"/>
              <a:t>: </a:t>
            </a:r>
            <a:r>
              <a:rPr lang="en-US" dirty="0" err="1"/>
              <a:t>Davi</a:t>
            </a:r>
            <a:r>
              <a:rPr lang="en-US" dirty="0"/>
              <a:t> </a:t>
            </a:r>
            <a:r>
              <a:rPr lang="en-US" dirty="0" err="1"/>
              <a:t>Kopenawa</a:t>
            </a:r>
            <a:r>
              <a:rPr lang="en-US" dirty="0"/>
              <a:t>. </a:t>
            </a:r>
          </a:p>
          <a:p>
            <a:r>
              <a:rPr lang="en-US" dirty="0" err="1"/>
              <a:t>Fonte</a:t>
            </a:r>
            <a:r>
              <a:rPr lang="en-US" dirty="0"/>
              <a:t>: A </a:t>
            </a:r>
            <a:r>
              <a:rPr lang="en-US" dirty="0" err="1"/>
              <a:t>Queda</a:t>
            </a:r>
            <a:r>
              <a:rPr lang="en-US" dirty="0"/>
              <a:t> do </a:t>
            </a:r>
            <a:r>
              <a:rPr lang="en-US" dirty="0" err="1"/>
              <a:t>Céu</a:t>
            </a:r>
            <a:r>
              <a:rPr lang="en-US" dirty="0"/>
              <a:t> – </a:t>
            </a:r>
            <a:r>
              <a:rPr lang="en-US" dirty="0" err="1"/>
              <a:t>Davi</a:t>
            </a:r>
            <a:r>
              <a:rPr lang="en-US" dirty="0"/>
              <a:t> </a:t>
            </a:r>
            <a:r>
              <a:rPr lang="en-US" dirty="0" err="1"/>
              <a:t>Kopenawa</a:t>
            </a:r>
            <a:r>
              <a:rPr lang="en-US" dirty="0"/>
              <a:t>/Bruce Albert, Ed. CIA das </a:t>
            </a:r>
            <a:r>
              <a:rPr lang="en-US" dirty="0" err="1"/>
              <a:t>letras</a:t>
            </a:r>
            <a:r>
              <a:rPr lang="en-US" dirty="0"/>
              <a:t>, 2015</a:t>
            </a:r>
          </a:p>
        </p:txBody>
      </p:sp>
      <p:sp>
        <p:nvSpPr>
          <p:cNvPr id="7" name="Rectangle 6"/>
          <p:cNvSpPr/>
          <p:nvPr/>
        </p:nvSpPr>
        <p:spPr>
          <a:xfrm>
            <a:off x="723229" y="765910"/>
            <a:ext cx="6473785" cy="98056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199502" y="-105847"/>
            <a:ext cx="5792449" cy="2258068"/>
          </a:xfrm>
        </p:spPr>
        <p:txBody>
          <a:bodyPr/>
          <a:lstStyle/>
          <a:p>
            <a:r>
              <a:rPr lang="en-US" dirty="0" smtClean="0">
                <a:solidFill>
                  <a:srgbClr val="000000"/>
                </a:solidFill>
              </a:rPr>
              <a:t>OBRIGADO!!!!!</a:t>
            </a:r>
            <a:endParaRPr lang="en-US" dirty="0">
              <a:solidFill>
                <a:srgbClr val="000000"/>
              </a:solidFill>
            </a:endParaRPr>
          </a:p>
        </p:txBody>
      </p:sp>
    </p:spTree>
    <p:extLst>
      <p:ext uri="{BB962C8B-B14F-4D97-AF65-F5344CB8AC3E}">
        <p14:creationId xmlns:p14="http://schemas.microsoft.com/office/powerpoint/2010/main" val="722149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3110" y="156900"/>
            <a:ext cx="7772400" cy="1470025"/>
          </a:xfrm>
        </p:spPr>
        <p:txBody>
          <a:bodyPr/>
          <a:lstStyle/>
          <a:p>
            <a:endParaRPr lang="en-US" sz="6000" dirty="0"/>
          </a:p>
        </p:txBody>
      </p:sp>
      <p:pic>
        <p:nvPicPr>
          <p:cNvPr id="7" name="Picture 6"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13003" cy="6858000"/>
          </a:xfrm>
          <a:prstGeom prst="rect">
            <a:avLst/>
          </a:prstGeom>
        </p:spPr>
      </p:pic>
    </p:spTree>
    <p:extLst>
      <p:ext uri="{BB962C8B-B14F-4D97-AF65-F5344CB8AC3E}">
        <p14:creationId xmlns:p14="http://schemas.microsoft.com/office/powerpoint/2010/main" val="34683600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ownload.jpg"/>
          <p:cNvPicPr>
            <a:picLocks noGrp="1" noChangeAspect="1"/>
          </p:cNvPicPr>
          <p:nvPr>
            <p:ph idx="1"/>
          </p:nvPr>
        </p:nvPicPr>
        <p:blipFill>
          <a:blip r:embed="rId2">
            <a:extLst>
              <a:ext uri="{28A0092B-C50C-407E-A947-70E740481C1C}">
                <a14:useLocalDpi xmlns:a14="http://schemas.microsoft.com/office/drawing/2010/main" val="0"/>
              </a:ext>
            </a:extLst>
          </a:blip>
          <a:srcRect l="7186" r="7186"/>
          <a:stretch>
            <a:fillRect/>
          </a:stretch>
        </p:blipFill>
        <p:spPr>
          <a:xfrm>
            <a:off x="0" y="0"/>
            <a:ext cx="9144000" cy="6858000"/>
          </a:xfrm>
          <a:prstGeom prst="rect">
            <a:avLst/>
          </a:prstGeom>
        </p:spPr>
      </p:pic>
    </p:spTree>
    <p:extLst>
      <p:ext uri="{BB962C8B-B14F-4D97-AF65-F5344CB8AC3E}">
        <p14:creationId xmlns:p14="http://schemas.microsoft.com/office/powerpoint/2010/main" val="2472951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spTree>
    <p:extLst>
      <p:ext uri="{BB962C8B-B14F-4D97-AF65-F5344CB8AC3E}">
        <p14:creationId xmlns:p14="http://schemas.microsoft.com/office/powerpoint/2010/main" val="4619440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ohns_Hopkins_psilocybin_session_room-SessionRm_2176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5430425" y="5247425"/>
            <a:ext cx="3575726" cy="1477328"/>
          </a:xfrm>
          <a:prstGeom prst="rect">
            <a:avLst/>
          </a:prstGeom>
          <a:noFill/>
        </p:spPr>
        <p:txBody>
          <a:bodyPr wrap="square" rtlCol="0">
            <a:spAutoFit/>
          </a:bodyPr>
          <a:lstStyle/>
          <a:p>
            <a:r>
              <a:rPr lang="en-US" dirty="0" err="1" smtClean="0">
                <a:solidFill>
                  <a:schemeClr val="bg1"/>
                </a:solidFill>
              </a:rPr>
              <a:t>Foto</a:t>
            </a:r>
            <a:r>
              <a:rPr lang="en-US" dirty="0" smtClean="0">
                <a:solidFill>
                  <a:schemeClr val="bg1"/>
                </a:solidFill>
              </a:rPr>
              <a:t> de: </a:t>
            </a:r>
            <a:r>
              <a:rPr lang="en-US" dirty="0">
                <a:solidFill>
                  <a:schemeClr val="bg1"/>
                </a:solidFill>
              </a:rPr>
              <a:t>Matthew W. Johnson </a:t>
            </a:r>
            <a:r>
              <a:rPr lang="en-US" dirty="0" err="1" smtClean="0">
                <a:solidFill>
                  <a:schemeClr val="bg1"/>
                </a:solidFill>
              </a:rPr>
              <a:t>JohnsHopkins</a:t>
            </a:r>
            <a:r>
              <a:rPr lang="en-US" dirty="0" smtClean="0">
                <a:solidFill>
                  <a:schemeClr val="bg1"/>
                </a:solidFill>
              </a:rPr>
              <a:t> Center </a:t>
            </a:r>
            <a:r>
              <a:rPr lang="en-US" dirty="0" err="1" smtClean="0">
                <a:solidFill>
                  <a:schemeClr val="bg1"/>
                </a:solidFill>
              </a:rPr>
              <a:t>Disponível</a:t>
            </a:r>
            <a:r>
              <a:rPr lang="en-US" dirty="0" smtClean="0">
                <a:solidFill>
                  <a:schemeClr val="bg1"/>
                </a:solidFill>
              </a:rPr>
              <a:t> </a:t>
            </a:r>
            <a:r>
              <a:rPr lang="en-US" dirty="0" err="1" smtClean="0">
                <a:solidFill>
                  <a:schemeClr val="bg1"/>
                </a:solidFill>
              </a:rPr>
              <a:t>em</a:t>
            </a:r>
            <a:r>
              <a:rPr lang="en-US" dirty="0">
                <a:solidFill>
                  <a:schemeClr val="bg1"/>
                </a:solidFill>
              </a:rPr>
              <a:t>: https://</a:t>
            </a:r>
            <a:r>
              <a:rPr lang="en-US" dirty="0" err="1">
                <a:solidFill>
                  <a:schemeClr val="bg1"/>
                </a:solidFill>
              </a:rPr>
              <a:t>researchoutreach.org</a:t>
            </a:r>
            <a:r>
              <a:rPr lang="en-US" dirty="0">
                <a:solidFill>
                  <a:schemeClr val="bg1"/>
                </a:solidFill>
              </a:rPr>
              <a:t>/articles/psychedelic-psychotherapy-addiction/</a:t>
            </a:r>
          </a:p>
        </p:txBody>
      </p:sp>
      <p:sp>
        <p:nvSpPr>
          <p:cNvPr id="2" name="Rectangle 1"/>
          <p:cNvSpPr/>
          <p:nvPr/>
        </p:nvSpPr>
        <p:spPr>
          <a:xfrm>
            <a:off x="912466" y="0"/>
            <a:ext cx="8231533" cy="5262979"/>
          </a:xfrm>
          <a:prstGeom prst="rect">
            <a:avLst/>
          </a:prstGeom>
        </p:spPr>
        <p:txBody>
          <a:bodyPr wrap="square">
            <a:spAutoFit/>
          </a:bodyPr>
          <a:lstStyle/>
          <a:p>
            <a:endParaRPr lang="en-US" sz="4800" dirty="0"/>
          </a:p>
          <a:p>
            <a:endParaRPr lang="en-US" sz="4800" dirty="0" smtClean="0"/>
          </a:p>
          <a:p>
            <a:endParaRPr lang="en-US" sz="4800" dirty="0"/>
          </a:p>
          <a:p>
            <a:endParaRPr lang="en-US" sz="4800" dirty="0" smtClean="0"/>
          </a:p>
          <a:p>
            <a:endParaRPr lang="en-US" sz="4800" dirty="0"/>
          </a:p>
          <a:p>
            <a:endParaRPr lang="en-US" sz="4800" dirty="0" smtClean="0"/>
          </a:p>
          <a:p>
            <a:pPr marL="685800" indent="-685800">
              <a:buFontTx/>
              <a:buChar char="•"/>
            </a:pPr>
            <a:endParaRPr lang="en-US" sz="4800" dirty="0">
              <a:solidFill>
                <a:schemeClr val="bg1"/>
              </a:solidFill>
            </a:endParaRPr>
          </a:p>
        </p:txBody>
      </p:sp>
    </p:spTree>
    <p:extLst>
      <p:ext uri="{BB962C8B-B14F-4D97-AF65-F5344CB8AC3E}">
        <p14:creationId xmlns:p14="http://schemas.microsoft.com/office/powerpoint/2010/main" val="16010186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enteogenos.jpg"/>
          <p:cNvPicPr>
            <a:picLocks noGrp="1" noChangeAspect="1"/>
          </p:cNvPicPr>
          <p:nvPr>
            <p:ph idx="1"/>
          </p:nvPr>
        </p:nvPicPr>
        <p:blipFill>
          <a:blip r:embed="rId4">
            <a:extLst>
              <a:ext uri="{28A0092B-C50C-407E-A947-70E740481C1C}">
                <a14:useLocalDpi xmlns:a14="http://schemas.microsoft.com/office/drawing/2010/main" val="0"/>
              </a:ext>
            </a:extLst>
          </a:blip>
          <a:srcRect l="-69099" r="-69099"/>
          <a:stretch>
            <a:fillRect/>
          </a:stretch>
        </p:blipFill>
        <p:spPr>
          <a:xfrm>
            <a:off x="-6103350" y="0"/>
            <a:ext cx="21326445" cy="6858000"/>
          </a:xfrm>
        </p:spPr>
      </p:pic>
      <p:pic>
        <p:nvPicPr>
          <p:cNvPr id="3" name="Sound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5829300"/>
            <a:ext cx="812800" cy="812800"/>
          </a:xfrm>
          <a:prstGeom prst="rect">
            <a:avLst/>
          </a:prstGeom>
        </p:spPr>
      </p:pic>
      <p:sp>
        <p:nvSpPr>
          <p:cNvPr id="4" name="TextBox 3"/>
          <p:cNvSpPr txBox="1"/>
          <p:nvPr/>
        </p:nvSpPr>
        <p:spPr>
          <a:xfrm>
            <a:off x="779462" y="1832129"/>
            <a:ext cx="7426457" cy="1600438"/>
          </a:xfrm>
          <a:prstGeom prst="rect">
            <a:avLst/>
          </a:prstGeom>
          <a:noFill/>
        </p:spPr>
        <p:txBody>
          <a:bodyPr wrap="square" rtlCol="0">
            <a:spAutoFit/>
          </a:bodyPr>
          <a:lstStyle/>
          <a:p>
            <a:r>
              <a:rPr lang="en-US" sz="4400" dirty="0" smtClean="0"/>
              <a:t>PSICODÉLICOS </a:t>
            </a:r>
          </a:p>
          <a:p>
            <a:r>
              <a:rPr lang="en-US" dirty="0" smtClean="0"/>
              <a:t>(PSYKHÉ + DELIUS)</a:t>
            </a:r>
          </a:p>
          <a:p>
            <a:endParaRPr lang="en-US" dirty="0"/>
          </a:p>
          <a:p>
            <a:r>
              <a:rPr lang="en-US" dirty="0" err="1" smtClean="0"/>
              <a:t>Manifestação</a:t>
            </a:r>
            <a:r>
              <a:rPr lang="en-US" dirty="0" smtClean="0"/>
              <a:t> da alma interior </a:t>
            </a:r>
          </a:p>
        </p:txBody>
      </p:sp>
    </p:spTree>
    <p:extLst>
      <p:ext uri="{BB962C8B-B14F-4D97-AF65-F5344CB8AC3E}">
        <p14:creationId xmlns:p14="http://schemas.microsoft.com/office/powerpoint/2010/main" val="2683370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ENTEÓGENOS</a:t>
            </a:r>
            <a:endParaRPr lang="en-US" dirty="0"/>
          </a:p>
        </p:txBody>
      </p:sp>
      <p:pic>
        <p:nvPicPr>
          <p:cNvPr id="4" name="Content Placeholder 3" descr="shaman.jpeg"/>
          <p:cNvPicPr>
            <a:picLocks noGrp="1" noChangeAspect="1"/>
          </p:cNvPicPr>
          <p:nvPr>
            <p:ph idx="1"/>
          </p:nvPr>
        </p:nvPicPr>
        <p:blipFill>
          <a:blip r:embed="rId2">
            <a:extLst>
              <a:ext uri="{28A0092B-C50C-407E-A947-70E740481C1C}">
                <a14:useLocalDpi xmlns:a14="http://schemas.microsoft.com/office/drawing/2010/main" val="0"/>
              </a:ext>
            </a:extLst>
          </a:blip>
          <a:srcRect t="7225" b="7225"/>
          <a:stretch>
            <a:fillRect/>
          </a:stretch>
        </p:blipFill>
        <p:spPr/>
      </p:pic>
      <p:sp>
        <p:nvSpPr>
          <p:cNvPr id="3" name="TextBox 2"/>
          <p:cNvSpPr txBox="1"/>
          <p:nvPr/>
        </p:nvSpPr>
        <p:spPr>
          <a:xfrm>
            <a:off x="779462" y="6197600"/>
            <a:ext cx="8034338" cy="923330"/>
          </a:xfrm>
          <a:prstGeom prst="rect">
            <a:avLst/>
          </a:prstGeom>
          <a:noFill/>
        </p:spPr>
        <p:txBody>
          <a:bodyPr wrap="square" rtlCol="0">
            <a:spAutoFit/>
          </a:bodyPr>
          <a:lstStyle/>
          <a:p>
            <a:r>
              <a:rPr lang="en-US" dirty="0"/>
              <a:t>RUCK, C., BIGWOOD, J. et al. </a:t>
            </a:r>
            <a:r>
              <a:rPr lang="en-US" dirty="0" err="1"/>
              <a:t>Entheogens</a:t>
            </a:r>
            <a:r>
              <a:rPr lang="en-US" dirty="0"/>
              <a:t>.</a:t>
            </a:r>
            <a:r>
              <a:rPr lang="en-US" b="1" dirty="0"/>
              <a:t> Journal of Psychedelic Drugs,</a:t>
            </a:r>
            <a:r>
              <a:rPr lang="en-US" dirty="0"/>
              <a:t> v.11 n.1-2, p.145-6, 1979.</a:t>
            </a:r>
            <a:endParaRPr lang="pt-BR" dirty="0"/>
          </a:p>
          <a:p>
            <a:endParaRPr lang="en-US" dirty="0"/>
          </a:p>
        </p:txBody>
      </p:sp>
    </p:spTree>
    <p:extLst>
      <p:ext uri="{BB962C8B-B14F-4D97-AF65-F5344CB8AC3E}">
        <p14:creationId xmlns:p14="http://schemas.microsoft.com/office/powerpoint/2010/main" val="201096745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a:xfrm>
            <a:off x="779462" y="2904564"/>
            <a:ext cx="7581901" cy="3953436"/>
          </a:xfrm>
        </p:spPr>
        <p:txBody>
          <a:bodyPr>
            <a:normAutofit/>
          </a:bodyPr>
          <a:lstStyle/>
          <a:p>
            <a:r>
              <a:rPr lang="pt-BR" dirty="0" smtClean="0">
                <a:effectLst/>
              </a:rPr>
              <a:t>As evidências arqueológicas </a:t>
            </a:r>
          </a:p>
        </p:txBody>
      </p:sp>
      <p:pic>
        <p:nvPicPr>
          <p:cNvPr id="4" name="Content Placeholder 5"/>
          <p:cNvPicPr>
            <a:picLocks noGrp="1" noChangeAspect="1"/>
          </p:cNvPicPr>
          <p:nvPr>
            <p:ph idx="1"/>
          </p:nvPr>
        </p:nvPicPr>
        <p:blipFill>
          <a:blip r:embed="rId2"/>
          <a:srcRect l="-50967" r="-50967"/>
          <a:stretch>
            <a:fillRect/>
          </a:stretch>
        </p:blipFill>
        <p:spPr>
          <a:xfrm>
            <a:off x="-1957563" y="107577"/>
            <a:ext cx="8025634" cy="2661847"/>
          </a:xfrm>
        </p:spPr>
      </p:pic>
      <p:pic>
        <p:nvPicPr>
          <p:cNvPr id="5" name="Picture 4" descr="Macintosh HD:private:var:folders:k7:q4mjqmc176j8c61mfbs64jr80000gn:T:TemporaryItems:Mushroom_Idols.jpg"/>
          <p:cNvPicPr/>
          <p:nvPr/>
        </p:nvPicPr>
        <p:blipFill>
          <a:blip r:embed="rId3">
            <a:extLst>
              <a:ext uri="{28A0092B-C50C-407E-A947-70E740481C1C}">
                <a14:useLocalDpi xmlns:a14="http://schemas.microsoft.com/office/drawing/2010/main" val="0"/>
              </a:ext>
            </a:extLst>
          </a:blip>
          <a:srcRect/>
          <a:stretch>
            <a:fillRect/>
          </a:stretch>
        </p:blipFill>
        <p:spPr bwMode="auto">
          <a:xfrm>
            <a:off x="4091093" y="0"/>
            <a:ext cx="5052907" cy="2769424"/>
          </a:xfrm>
          <a:prstGeom prst="rect">
            <a:avLst/>
          </a:prstGeom>
          <a:noFill/>
          <a:ln>
            <a:noFill/>
          </a:ln>
        </p:spPr>
      </p:pic>
      <p:pic>
        <p:nvPicPr>
          <p:cNvPr id="6" name="Content Placeholder 5"/>
          <p:cNvPicPr>
            <a:picLocks noChangeAspect="1"/>
          </p:cNvPicPr>
          <p:nvPr/>
        </p:nvPicPr>
        <p:blipFill>
          <a:blip r:embed="rId2"/>
          <a:srcRect t="7225" b="7225"/>
          <a:stretch>
            <a:fillRect/>
          </a:stretch>
        </p:blipFill>
        <p:spPr>
          <a:xfrm>
            <a:off x="0" y="0"/>
            <a:ext cx="4091093" cy="2769424"/>
          </a:xfrm>
          <a:prstGeom prst="rect">
            <a:avLst/>
          </a:prstGeom>
        </p:spPr>
      </p:pic>
      <p:pic>
        <p:nvPicPr>
          <p:cNvPr id="9" name="Picture 8" descr="Flores-do-Cacto-São-Pedr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8437" y="2769424"/>
            <a:ext cx="3345563" cy="4088576"/>
          </a:xfrm>
          <a:prstGeom prst="rect">
            <a:avLst/>
          </a:prstGeom>
        </p:spPr>
      </p:pic>
      <p:pic>
        <p:nvPicPr>
          <p:cNvPr id="10" name="Picture 9" descr="mushroom-ma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769424"/>
            <a:ext cx="5798437" cy="4088576"/>
          </a:xfrm>
          <a:prstGeom prst="rect">
            <a:avLst/>
          </a:prstGeom>
        </p:spPr>
      </p:pic>
    </p:spTree>
    <p:extLst>
      <p:ext uri="{BB962C8B-B14F-4D97-AF65-F5344CB8AC3E}">
        <p14:creationId xmlns:p14="http://schemas.microsoft.com/office/powerpoint/2010/main" val="408501249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bit">
  <a:themeElements>
    <a:clrScheme name="Orbit">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font script="Hans" typeface="宋体"/>
        <a:font script="Hant" typeface="新細明體"/>
      </a:majorFont>
      <a:minorFont>
        <a:latin typeface="Candara"/>
        <a:ea typeface=""/>
        <a:cs typeface=""/>
        <a:font script="Jpan" typeface="ＭＳ Ｐゴシック"/>
        <a:font script="Hans" typeface="宋体"/>
        <a:font script="Hant" typeface="新細明體"/>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1645</TotalTime>
  <Words>359</Words>
  <Application>Microsoft Macintosh PowerPoint</Application>
  <PresentationFormat>On-screen Show (4:3)</PresentationFormat>
  <Paragraphs>66</Paragraphs>
  <Slides>29</Slides>
  <Notes>2</Notes>
  <HiddenSlides>0</HiddenSlides>
  <MMClips>2</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Orbit</vt:lpstr>
      <vt:lpstr>Psicoterapia Assistida com Psicodélicos (PAP) </vt:lpstr>
      <vt:lpstr>PowerPoint Presentation</vt:lpstr>
      <vt:lpstr>PowerPoint Presentation</vt:lpstr>
      <vt:lpstr>PowerPoint Presentation</vt:lpstr>
      <vt:lpstr>PowerPoint Presentation</vt:lpstr>
      <vt:lpstr>PowerPoint Presentation</vt:lpstr>
      <vt:lpstr>PowerPoint Presentation</vt:lpstr>
      <vt:lpstr>ENTEÓGENOS</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CRISE GLOBAL DAS CONDIÇÕES QUE AFETAM A SAÚDE MENTAL </vt:lpstr>
      <vt:lpstr>PowerPoint Presentation</vt:lpstr>
      <vt:lpstr>PowerPoint Presentation</vt:lpstr>
      <vt:lpstr>- Estado de SUGESTIONABILIDADE (como um efeito-placebo amplificado)  - NEUROPLASTICIDADE  (flexibilização de padrões)        - Estado HOLOTRÓPICO ( ou ESTADO ALTERADO DA CONSCIÊNCIA)</vt:lpstr>
      <vt:lpstr>PowerPoint Presentation</vt:lpstr>
      <vt:lpstr>PowerPoint Presentation</vt:lpstr>
      <vt:lpstr>(1) alívio da ansiedade e depressão de pacientes com doenças que ameaçam a vida / terminais (ou seja dentro do espectro de cuidados paliativos) (2) transtorno de humor unipolar (3) transtorno obsessivo-compulsivo (4) tratamento de dependência química (álcool, nicotina, opióides), (5) cefaleia em salvas  (6) transtorno do espectro autista (7) glaucoma (como hipotensores) (8) como nootrópicos, seja na melhora na função cognitiva (9) ou na melhora na criatividade  (10) na regeneração tecidual  (11) pelos seus efeitos na resposta imune (inclusive postulando-se seus efeitos em doenças alérgicas e autoimunes) (12) na diferenciação e crescimento celular (NICHOLS, 2016).  RO PSICODÉLICO</vt:lpstr>
      <vt:lpstr>PowerPoint Presentation</vt:lpstr>
      <vt:lpstr>PowerPoint Presentation</vt:lpstr>
      <vt:lpstr>OBRIGADO!!!!!</vt:lpstr>
    </vt:vector>
  </TitlesOfParts>
  <Company>ruido/mm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Psicoterapia Assistida por Psicodélicos (PAP) </dc:title>
  <dc:creator>Sergio Liblik</dc:creator>
  <cp:lastModifiedBy>Sergio Liblik</cp:lastModifiedBy>
  <cp:revision>33</cp:revision>
  <dcterms:created xsi:type="dcterms:W3CDTF">2022-06-20T01:13:52Z</dcterms:created>
  <dcterms:modified xsi:type="dcterms:W3CDTF">2022-06-21T19:43:08Z</dcterms:modified>
</cp:coreProperties>
</file>